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95" r:id="rId4"/>
    <p:sldId id="307" r:id="rId5"/>
    <p:sldId id="261" r:id="rId6"/>
    <p:sldId id="296" r:id="rId7"/>
    <p:sldId id="263" r:id="rId8"/>
    <p:sldId id="264" r:id="rId9"/>
    <p:sldId id="297" r:id="rId10"/>
    <p:sldId id="266" r:id="rId11"/>
    <p:sldId id="298" r:id="rId12"/>
    <p:sldId id="299" r:id="rId13"/>
    <p:sldId id="265" r:id="rId14"/>
    <p:sldId id="269" r:id="rId15"/>
    <p:sldId id="300" r:id="rId16"/>
    <p:sldId id="268" r:id="rId17"/>
    <p:sldId id="270" r:id="rId18"/>
    <p:sldId id="271" r:id="rId19"/>
    <p:sldId id="272" r:id="rId20"/>
    <p:sldId id="273" r:id="rId21"/>
    <p:sldId id="274" r:id="rId22"/>
    <p:sldId id="275" r:id="rId23"/>
    <p:sldId id="276" r:id="rId24"/>
    <p:sldId id="279" r:id="rId25"/>
    <p:sldId id="306" r:id="rId26"/>
    <p:sldId id="277" r:id="rId27"/>
    <p:sldId id="281" r:id="rId28"/>
    <p:sldId id="305" r:id="rId29"/>
    <p:sldId id="278" r:id="rId30"/>
    <p:sldId id="280" r:id="rId31"/>
    <p:sldId id="284" r:id="rId32"/>
    <p:sldId id="304" r:id="rId33"/>
    <p:sldId id="301" r:id="rId34"/>
    <p:sldId id="308" r:id="rId35"/>
    <p:sldId id="303" r:id="rId36"/>
    <p:sldId id="302" r:id="rId37"/>
    <p:sldId id="311" r:id="rId38"/>
    <p:sldId id="309" r:id="rId39"/>
    <p:sldId id="310" r:id="rId40"/>
    <p:sldId id="283" r:id="rId41"/>
    <p:sldId id="289" r:id="rId42"/>
    <p:sldId id="290" r:id="rId43"/>
    <p:sldId id="291" r:id="rId44"/>
    <p:sldId id="292" r:id="rId45"/>
    <p:sldId id="285" r:id="rId46"/>
    <p:sldId id="287" r:id="rId47"/>
    <p:sldId id="286" r:id="rId48"/>
    <p:sldId id="288" r:id="rId49"/>
    <p:sldId id="282" r:id="rId50"/>
    <p:sldId id="293"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3803"/>
  </p:normalViewPr>
  <p:slideViewPr>
    <p:cSldViewPr snapToGrid="0">
      <p:cViewPr varScale="1">
        <p:scale>
          <a:sx n="76" d="100"/>
          <a:sy n="76" d="100"/>
        </p:scale>
        <p:origin x="1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a:t>102 </a:t>
            </a:r>
            <a:r>
              <a:rPr lang="en-US" sz="3200" dirty="0" err="1"/>
              <a:t>Voten</a:t>
            </a:r>
            <a:r>
              <a:rPr lang="en-US" sz="3200" dirty="0"/>
              <a:t> </a:t>
            </a:r>
            <a:r>
              <a:rPr lang="en-US" sz="3200" dirty="0" err="1"/>
              <a:t>aus</a:t>
            </a:r>
            <a:r>
              <a:rPr lang="en-US" sz="3200" baseline="0" dirty="0"/>
              <a:t> </a:t>
            </a:r>
            <a:r>
              <a:rPr lang="en-US" sz="3200" dirty="0"/>
              <a:t>160 Gemeinden</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ofPieChart>
        <c:ofPieType val="bar"/>
        <c:varyColors val="1"/>
        <c:ser>
          <c:idx val="0"/>
          <c:order val="0"/>
          <c:tx>
            <c:strRef>
              <c:f>Tabelle1!$B$1</c:f>
              <c:strCache>
                <c:ptCount val="1"/>
                <c:pt idx="0">
                  <c:v>Voten</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176-8447-A5C1-A77AA16885A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176-8447-A5C1-A77AA16885A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176-8447-A5C1-A77AA16885A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64F0-874E-B277-267E71825CA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4F0-874E-B277-267E71825CA6}"/>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1176-8447-A5C1-A77AA16885A1}"/>
              </c:ext>
            </c:extLst>
          </c:dPt>
          <c:dLbls>
            <c:dLbl>
              <c:idx val="3"/>
              <c:layout>
                <c:manualLayout>
                  <c:x val="-6.1573934305127115E-2"/>
                  <c:y val="6.256402960431355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F0-874E-B277-267E71825CA6}"/>
                </c:ext>
              </c:extLst>
            </c:dLbl>
            <c:dLbl>
              <c:idx val="4"/>
              <c:layout>
                <c:manualLayout>
                  <c:x val="-0.13287471075374002"/>
                  <c:y val="6.256402960431355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F0-874E-B277-267E71825CA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Tabelle1!$A$2:$A$6</c:f>
              <c:strCache>
                <c:ptCount val="5"/>
                <c:pt idx="0">
                  <c:v>keine Rückmeldung</c:v>
                </c:pt>
                <c:pt idx="1">
                  <c:v>Beschluß Gem.-Vers.</c:v>
                </c:pt>
                <c:pt idx="2">
                  <c:v>Votum Kirchenvorstand</c:v>
                </c:pt>
                <c:pt idx="3">
                  <c:v>Votum Gemeindegruppe</c:v>
                </c:pt>
                <c:pt idx="4">
                  <c:v>Votum Pastor</c:v>
                </c:pt>
              </c:strCache>
            </c:strRef>
          </c:cat>
          <c:val>
            <c:numRef>
              <c:f>Tabelle1!$B$2:$B$6</c:f>
              <c:numCache>
                <c:formatCode>General</c:formatCode>
                <c:ptCount val="5"/>
                <c:pt idx="0">
                  <c:v>58</c:v>
                </c:pt>
                <c:pt idx="1">
                  <c:v>75</c:v>
                </c:pt>
                <c:pt idx="2">
                  <c:v>23</c:v>
                </c:pt>
                <c:pt idx="3">
                  <c:v>2</c:v>
                </c:pt>
                <c:pt idx="4">
                  <c:v>2</c:v>
                </c:pt>
              </c:numCache>
            </c:numRef>
          </c:val>
          <c:extLst>
            <c:ext xmlns:c16="http://schemas.microsoft.com/office/drawing/2014/chart" uri="{C3380CC4-5D6E-409C-BE32-E72D297353CC}">
              <c16:uniqueId val="{00000000-64F0-874E-B277-267E71825CA6}"/>
            </c:ext>
          </c:extLst>
        </c:ser>
        <c:dLbls>
          <c:dLblPos val="ctr"/>
          <c:showLegendKey val="0"/>
          <c:showVal val="0"/>
          <c:showCatName val="0"/>
          <c:showSerName val="0"/>
          <c:showPercent val="1"/>
          <c:showBubbleSize val="0"/>
          <c:showLeaderLines val="1"/>
        </c:dLbls>
        <c:gapWidth val="100"/>
        <c:splitType val="pos"/>
        <c:splitPos val="4"/>
        <c:secondPieSize val="75"/>
        <c:serLines>
          <c:spPr>
            <a:ln w="9525">
              <a:solidFill>
                <a:schemeClr val="dk1">
                  <a:lumMod val="50000"/>
                  <a:lumOff val="50000"/>
                </a:schemeClr>
              </a:solidFill>
              <a:round/>
            </a:ln>
            <a:effectLst/>
          </c:spPr>
        </c:serLines>
      </c:ofPieChart>
      <c:spPr>
        <a:noFill/>
        <a:ln>
          <a:noFill/>
        </a:ln>
        <a:effectLst/>
      </c:spPr>
    </c:plotArea>
    <c:legend>
      <c:legendPos val="r"/>
      <c:layout>
        <c:manualLayout>
          <c:xMode val="edge"/>
          <c:yMode val="edge"/>
          <c:x val="0.65984639816983204"/>
          <c:y val="0.30207809077426023"/>
          <c:w val="0.33328503884416322"/>
          <c:h val="0.4827515392964574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2-4AEC-534F-B338-266D9DEE737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1-4AEC-534F-B338-266D9DEE737A}"/>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E725-0145-A6E4-6733E385A6E5}"/>
              </c:ext>
            </c:extLst>
          </c:dPt>
          <c:cat>
            <c:strRef>
              <c:f>Tabelle1!$A$2:$A$4</c:f>
              <c:strCache>
                <c:ptCount val="3"/>
                <c:pt idx="0">
                  <c:v>Enthalten oder dagegen</c:v>
                </c:pt>
                <c:pt idx="1">
                  <c:v>Uneinheitlich</c:v>
                </c:pt>
                <c:pt idx="2">
                  <c:v>Dafür</c:v>
                </c:pt>
              </c:strCache>
            </c:strRef>
          </c:cat>
          <c:val>
            <c:numRef>
              <c:f>Tabelle1!$B$2:$B$4</c:f>
              <c:numCache>
                <c:formatCode>General</c:formatCode>
                <c:ptCount val="3"/>
                <c:pt idx="0">
                  <c:v>5</c:v>
                </c:pt>
                <c:pt idx="1">
                  <c:v>0</c:v>
                </c:pt>
                <c:pt idx="2">
                  <c:v>18</c:v>
                </c:pt>
              </c:numCache>
            </c:numRef>
          </c:val>
          <c:extLst>
            <c:ext xmlns:c16="http://schemas.microsoft.com/office/drawing/2014/chart" uri="{C3380CC4-5D6E-409C-BE32-E72D297353CC}">
              <c16:uniqueId val="{00000000-4AEC-534F-B338-266D9DEE73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182B-5A46-A3AD-7DC6A08013B5}"/>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182B-5A46-A3AD-7DC6A08013B5}"/>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37CA-9740-AB93-E78D665538D3}"/>
              </c:ext>
            </c:extLst>
          </c:dPt>
          <c:cat>
            <c:strRef>
              <c:f>Tabelle1!$A$2:$A$4</c:f>
              <c:strCache>
                <c:ptCount val="3"/>
                <c:pt idx="0">
                  <c:v>Enthalten oder dagegen</c:v>
                </c:pt>
                <c:pt idx="1">
                  <c:v>Uneinheitlich</c:v>
                </c:pt>
                <c:pt idx="2">
                  <c:v>Dafür</c:v>
                </c:pt>
              </c:strCache>
            </c:strRef>
          </c:cat>
          <c:val>
            <c:numRef>
              <c:f>Tabelle1!$B$2:$B$4</c:f>
              <c:numCache>
                <c:formatCode>General</c:formatCode>
                <c:ptCount val="3"/>
                <c:pt idx="0">
                  <c:v>8</c:v>
                </c:pt>
                <c:pt idx="1">
                  <c:v>1</c:v>
                </c:pt>
                <c:pt idx="2">
                  <c:v>5</c:v>
                </c:pt>
              </c:numCache>
            </c:numRef>
          </c:val>
          <c:extLst>
            <c:ext xmlns:c16="http://schemas.microsoft.com/office/drawing/2014/chart" uri="{C3380CC4-5D6E-409C-BE32-E72D297353CC}">
              <c16:uniqueId val="{00000004-182B-5A46-A3AD-7DC6A08013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522A-8A49-B3C6-F59B75DDF72F}"/>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522A-8A49-B3C6-F59B75DDF72F}"/>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4DE9-1D43-9ED9-C5A65C984B79}"/>
              </c:ext>
            </c:extLst>
          </c:dPt>
          <c:cat>
            <c:strRef>
              <c:f>Tabelle1!$A$2:$A$4</c:f>
              <c:strCache>
                <c:ptCount val="3"/>
                <c:pt idx="0">
                  <c:v>Enthalten oder dagegen</c:v>
                </c:pt>
                <c:pt idx="1">
                  <c:v>Uneinheitlich</c:v>
                </c:pt>
                <c:pt idx="2">
                  <c:v>Dafür</c:v>
                </c:pt>
              </c:strCache>
            </c:strRef>
          </c:cat>
          <c:val>
            <c:numRef>
              <c:f>Tabelle1!$B$2:$B$4</c:f>
              <c:numCache>
                <c:formatCode>General</c:formatCode>
                <c:ptCount val="3"/>
                <c:pt idx="0">
                  <c:v>10</c:v>
                </c:pt>
                <c:pt idx="1">
                  <c:v>2</c:v>
                </c:pt>
                <c:pt idx="2">
                  <c:v>24</c:v>
                </c:pt>
              </c:numCache>
            </c:numRef>
          </c:val>
          <c:extLst>
            <c:ext xmlns:c16="http://schemas.microsoft.com/office/drawing/2014/chart" uri="{C3380CC4-5D6E-409C-BE32-E72D297353CC}">
              <c16:uniqueId val="{00000004-522A-8A49-B3C6-F59B75DDF72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26BC-6848-976F-B85F43B68F3C}"/>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26BC-6848-976F-B85F43B68F3C}"/>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78C4-EF4F-9E3E-81C09BBD107C}"/>
              </c:ext>
            </c:extLst>
          </c:dPt>
          <c:cat>
            <c:strRef>
              <c:f>Tabelle1!$A$2:$A$4</c:f>
              <c:strCache>
                <c:ptCount val="3"/>
                <c:pt idx="0">
                  <c:v>Enthalten oder dagegen</c:v>
                </c:pt>
                <c:pt idx="1">
                  <c:v>Uneinheitlich</c:v>
                </c:pt>
                <c:pt idx="2">
                  <c:v>Dafür</c:v>
                </c:pt>
              </c:strCache>
            </c:strRef>
          </c:cat>
          <c:val>
            <c:numRef>
              <c:f>Tabelle1!$B$2:$B$4</c:f>
              <c:numCache>
                <c:formatCode>General</c:formatCode>
                <c:ptCount val="3"/>
                <c:pt idx="0">
                  <c:v>8</c:v>
                </c:pt>
                <c:pt idx="1">
                  <c:v>6</c:v>
                </c:pt>
                <c:pt idx="2">
                  <c:v>15</c:v>
                </c:pt>
              </c:numCache>
            </c:numRef>
          </c:val>
          <c:extLst>
            <c:ext xmlns:c16="http://schemas.microsoft.com/office/drawing/2014/chart" uri="{C3380CC4-5D6E-409C-BE32-E72D297353CC}">
              <c16:uniqueId val="{00000004-26BC-6848-976F-B85F43B68F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D9616-848E-4A57-B0F5-6F81458BB6E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1AE6637-52F5-48F8-BCA6-80740B3490E8}">
      <dgm:prSet/>
      <dgm:spPr/>
      <dgm:t>
        <a:bodyPr/>
        <a:lstStyle/>
        <a:p>
          <a:r>
            <a:rPr lang="de-DE" dirty="0"/>
            <a:t>Weil wir informieren wollen</a:t>
          </a:r>
          <a:endParaRPr lang="en-US" dirty="0"/>
        </a:p>
      </dgm:t>
    </dgm:pt>
    <dgm:pt modelId="{39EF04BB-3452-4D0D-935F-2F6253770306}" type="parTrans" cxnId="{98F741D4-8AF4-4ACF-B8AF-C007CD11053A}">
      <dgm:prSet/>
      <dgm:spPr/>
      <dgm:t>
        <a:bodyPr/>
        <a:lstStyle/>
        <a:p>
          <a:endParaRPr lang="en-US"/>
        </a:p>
      </dgm:t>
    </dgm:pt>
    <dgm:pt modelId="{379A2F1F-C269-40DA-8DA1-1D408005F605}" type="sibTrans" cxnId="{98F741D4-8AF4-4ACF-B8AF-C007CD11053A}">
      <dgm:prSet/>
      <dgm:spPr/>
      <dgm:t>
        <a:bodyPr/>
        <a:lstStyle/>
        <a:p>
          <a:endParaRPr lang="en-US"/>
        </a:p>
      </dgm:t>
    </dgm:pt>
    <dgm:pt modelId="{451471D7-26CC-4FBA-B7EB-086E048E0ED0}">
      <dgm:prSet/>
      <dgm:spPr/>
      <dgm:t>
        <a:bodyPr/>
        <a:lstStyle/>
        <a:p>
          <a:r>
            <a:rPr lang="de-DE" dirty="0"/>
            <a:t>Weil wir Eure Fragen beantworten wollen</a:t>
          </a:r>
          <a:endParaRPr lang="en-US" dirty="0"/>
        </a:p>
      </dgm:t>
    </dgm:pt>
    <dgm:pt modelId="{6CC63C9E-11D1-418C-8F80-6DD6DEB9230E}" type="parTrans" cxnId="{07643A02-8951-4685-BDF8-5E11C38E48FF}">
      <dgm:prSet/>
      <dgm:spPr/>
      <dgm:t>
        <a:bodyPr/>
        <a:lstStyle/>
        <a:p>
          <a:endParaRPr lang="en-US"/>
        </a:p>
      </dgm:t>
    </dgm:pt>
    <dgm:pt modelId="{F8A7EAD7-7DEE-43A8-82E3-E9E59760E7FC}" type="sibTrans" cxnId="{07643A02-8951-4685-BDF8-5E11C38E48FF}">
      <dgm:prSet/>
      <dgm:spPr/>
      <dgm:t>
        <a:bodyPr/>
        <a:lstStyle/>
        <a:p>
          <a:endParaRPr lang="en-US"/>
        </a:p>
      </dgm:t>
    </dgm:pt>
    <dgm:pt modelId="{D8E380DF-242E-4E3C-AC44-689836D5EEE3}">
      <dgm:prSet/>
      <dgm:spPr/>
      <dgm:t>
        <a:bodyPr/>
        <a:lstStyle/>
        <a:p>
          <a:r>
            <a:rPr lang="de-DE" dirty="0"/>
            <a:t>Weil wir mitreden wollen</a:t>
          </a:r>
          <a:endParaRPr lang="en-US" dirty="0"/>
        </a:p>
      </dgm:t>
    </dgm:pt>
    <dgm:pt modelId="{3D4FBCA7-33CE-4B8B-B2A9-D59CF5A0E37E}" type="parTrans" cxnId="{4002C938-5C81-4AA4-9F8F-9F50533F7213}">
      <dgm:prSet/>
      <dgm:spPr/>
      <dgm:t>
        <a:bodyPr/>
        <a:lstStyle/>
        <a:p>
          <a:endParaRPr lang="en-US"/>
        </a:p>
      </dgm:t>
    </dgm:pt>
    <dgm:pt modelId="{7324D1B6-6417-47E6-A091-FCFC3589327D}" type="sibTrans" cxnId="{4002C938-5C81-4AA4-9F8F-9F50533F7213}">
      <dgm:prSet/>
      <dgm:spPr/>
      <dgm:t>
        <a:bodyPr/>
        <a:lstStyle/>
        <a:p>
          <a:endParaRPr lang="en-US"/>
        </a:p>
      </dgm:t>
    </dgm:pt>
    <dgm:pt modelId="{369D4FF3-F95D-4B80-AFAA-D49B9B5A4F7F}">
      <dgm:prSet/>
      <dgm:spPr/>
      <dgm:t>
        <a:bodyPr/>
        <a:lstStyle/>
        <a:p>
          <a:r>
            <a:rPr lang="de-DE" dirty="0"/>
            <a:t>Weil wir uns entscheiden müssen</a:t>
          </a:r>
          <a:endParaRPr lang="en-US" dirty="0"/>
        </a:p>
      </dgm:t>
    </dgm:pt>
    <dgm:pt modelId="{58C7EF9A-DEB0-4564-AD7F-97B8AA8BCC80}" type="parTrans" cxnId="{1513813E-7F92-4B06-A96E-6A19E5E425DC}">
      <dgm:prSet/>
      <dgm:spPr/>
      <dgm:t>
        <a:bodyPr/>
        <a:lstStyle/>
        <a:p>
          <a:endParaRPr lang="en-US"/>
        </a:p>
      </dgm:t>
    </dgm:pt>
    <dgm:pt modelId="{14A7791A-1A7A-4FE2-BCF7-56C6B3D06572}" type="sibTrans" cxnId="{1513813E-7F92-4B06-A96E-6A19E5E425DC}">
      <dgm:prSet/>
      <dgm:spPr/>
      <dgm:t>
        <a:bodyPr/>
        <a:lstStyle/>
        <a:p>
          <a:endParaRPr lang="en-US"/>
        </a:p>
      </dgm:t>
    </dgm:pt>
    <dgm:pt modelId="{AD589CA0-D9DF-4127-8276-D3A94102B667}">
      <dgm:prSet/>
      <dgm:spPr/>
      <dgm:t>
        <a:bodyPr/>
        <a:lstStyle/>
        <a:p>
          <a:r>
            <a:rPr lang="de-DE" dirty="0"/>
            <a:t>Weil wir unseren Weg selbst bestimmen wollen</a:t>
          </a:r>
          <a:endParaRPr lang="en-US" dirty="0"/>
        </a:p>
      </dgm:t>
    </dgm:pt>
    <dgm:pt modelId="{6A880FA3-2BF7-4987-B68E-C6A7CBC2C519}" type="parTrans" cxnId="{CD6CC5FA-0CA4-4B2A-A076-572A1463FFE8}">
      <dgm:prSet/>
      <dgm:spPr/>
      <dgm:t>
        <a:bodyPr/>
        <a:lstStyle/>
        <a:p>
          <a:endParaRPr lang="en-US"/>
        </a:p>
      </dgm:t>
    </dgm:pt>
    <dgm:pt modelId="{02C3D620-0A9E-41FE-A771-CBE0853BD34F}" type="sibTrans" cxnId="{CD6CC5FA-0CA4-4B2A-A076-572A1463FFE8}">
      <dgm:prSet/>
      <dgm:spPr/>
      <dgm:t>
        <a:bodyPr/>
        <a:lstStyle/>
        <a:p>
          <a:endParaRPr lang="en-US"/>
        </a:p>
      </dgm:t>
    </dgm:pt>
    <dgm:pt modelId="{20D9D481-5664-3A47-A027-8E0D47481A70}" type="pres">
      <dgm:prSet presAssocID="{F62D9616-848E-4A57-B0F5-6F81458BB6EB}" presName="linear" presStyleCnt="0">
        <dgm:presLayoutVars>
          <dgm:animLvl val="lvl"/>
          <dgm:resizeHandles val="exact"/>
        </dgm:presLayoutVars>
      </dgm:prSet>
      <dgm:spPr/>
    </dgm:pt>
    <dgm:pt modelId="{631BEE2A-8DC3-0E45-A4C3-9B9564A3D8B4}" type="pres">
      <dgm:prSet presAssocID="{D1AE6637-52F5-48F8-BCA6-80740B3490E8}" presName="parentText" presStyleLbl="node1" presStyleIdx="0" presStyleCnt="5">
        <dgm:presLayoutVars>
          <dgm:chMax val="0"/>
          <dgm:bulletEnabled val="1"/>
        </dgm:presLayoutVars>
      </dgm:prSet>
      <dgm:spPr/>
    </dgm:pt>
    <dgm:pt modelId="{CE253BFE-0807-F543-8CB4-566AE8E17B6A}" type="pres">
      <dgm:prSet presAssocID="{379A2F1F-C269-40DA-8DA1-1D408005F605}" presName="spacer" presStyleCnt="0"/>
      <dgm:spPr/>
    </dgm:pt>
    <dgm:pt modelId="{6969F1BF-B510-B64C-8332-3BB6C176EED8}" type="pres">
      <dgm:prSet presAssocID="{451471D7-26CC-4FBA-B7EB-086E048E0ED0}" presName="parentText" presStyleLbl="node1" presStyleIdx="1" presStyleCnt="5">
        <dgm:presLayoutVars>
          <dgm:chMax val="0"/>
          <dgm:bulletEnabled val="1"/>
        </dgm:presLayoutVars>
      </dgm:prSet>
      <dgm:spPr/>
    </dgm:pt>
    <dgm:pt modelId="{B6306745-1058-5C4E-95DE-ACEA2753EC38}" type="pres">
      <dgm:prSet presAssocID="{F8A7EAD7-7DEE-43A8-82E3-E9E59760E7FC}" presName="spacer" presStyleCnt="0"/>
      <dgm:spPr/>
    </dgm:pt>
    <dgm:pt modelId="{DABDCB90-1C62-D94D-8A82-B9534C66E4FC}" type="pres">
      <dgm:prSet presAssocID="{D8E380DF-242E-4E3C-AC44-689836D5EEE3}" presName="parentText" presStyleLbl="node1" presStyleIdx="2" presStyleCnt="5">
        <dgm:presLayoutVars>
          <dgm:chMax val="0"/>
          <dgm:bulletEnabled val="1"/>
        </dgm:presLayoutVars>
      </dgm:prSet>
      <dgm:spPr/>
    </dgm:pt>
    <dgm:pt modelId="{8916B773-22D1-664B-A419-B0A4DDA54CF8}" type="pres">
      <dgm:prSet presAssocID="{7324D1B6-6417-47E6-A091-FCFC3589327D}" presName="spacer" presStyleCnt="0"/>
      <dgm:spPr/>
    </dgm:pt>
    <dgm:pt modelId="{B0FC3BAF-E350-8C48-946A-090ABA0C92AF}" type="pres">
      <dgm:prSet presAssocID="{369D4FF3-F95D-4B80-AFAA-D49B9B5A4F7F}" presName="parentText" presStyleLbl="node1" presStyleIdx="3" presStyleCnt="5">
        <dgm:presLayoutVars>
          <dgm:chMax val="0"/>
          <dgm:bulletEnabled val="1"/>
        </dgm:presLayoutVars>
      </dgm:prSet>
      <dgm:spPr/>
    </dgm:pt>
    <dgm:pt modelId="{8C8C7AD8-1BC9-ED4E-8635-D9D435597DB9}" type="pres">
      <dgm:prSet presAssocID="{14A7791A-1A7A-4FE2-BCF7-56C6B3D06572}" presName="spacer" presStyleCnt="0"/>
      <dgm:spPr/>
    </dgm:pt>
    <dgm:pt modelId="{1A6CCCC1-5025-514D-8360-639CA7F33C85}" type="pres">
      <dgm:prSet presAssocID="{AD589CA0-D9DF-4127-8276-D3A94102B667}" presName="parentText" presStyleLbl="node1" presStyleIdx="4" presStyleCnt="5">
        <dgm:presLayoutVars>
          <dgm:chMax val="0"/>
          <dgm:bulletEnabled val="1"/>
        </dgm:presLayoutVars>
      </dgm:prSet>
      <dgm:spPr/>
    </dgm:pt>
  </dgm:ptLst>
  <dgm:cxnLst>
    <dgm:cxn modelId="{07643A02-8951-4685-BDF8-5E11C38E48FF}" srcId="{F62D9616-848E-4A57-B0F5-6F81458BB6EB}" destId="{451471D7-26CC-4FBA-B7EB-086E048E0ED0}" srcOrd="1" destOrd="0" parTransId="{6CC63C9E-11D1-418C-8F80-6DD6DEB9230E}" sibTransId="{F8A7EAD7-7DEE-43A8-82E3-E9E59760E7FC}"/>
    <dgm:cxn modelId="{3C2D872B-6FCC-804A-B235-B3C4A4E9D8F2}" type="presOf" srcId="{369D4FF3-F95D-4B80-AFAA-D49B9B5A4F7F}" destId="{B0FC3BAF-E350-8C48-946A-090ABA0C92AF}" srcOrd="0" destOrd="0" presId="urn:microsoft.com/office/officeart/2005/8/layout/vList2"/>
    <dgm:cxn modelId="{4002C938-5C81-4AA4-9F8F-9F50533F7213}" srcId="{F62D9616-848E-4A57-B0F5-6F81458BB6EB}" destId="{D8E380DF-242E-4E3C-AC44-689836D5EEE3}" srcOrd="2" destOrd="0" parTransId="{3D4FBCA7-33CE-4B8B-B2A9-D59CF5A0E37E}" sibTransId="{7324D1B6-6417-47E6-A091-FCFC3589327D}"/>
    <dgm:cxn modelId="{B694AF3A-2784-1C48-A737-539184779869}" type="presOf" srcId="{D1AE6637-52F5-48F8-BCA6-80740B3490E8}" destId="{631BEE2A-8DC3-0E45-A4C3-9B9564A3D8B4}" srcOrd="0" destOrd="0" presId="urn:microsoft.com/office/officeart/2005/8/layout/vList2"/>
    <dgm:cxn modelId="{1513813E-7F92-4B06-A96E-6A19E5E425DC}" srcId="{F62D9616-848E-4A57-B0F5-6F81458BB6EB}" destId="{369D4FF3-F95D-4B80-AFAA-D49B9B5A4F7F}" srcOrd="3" destOrd="0" parTransId="{58C7EF9A-DEB0-4564-AD7F-97B8AA8BCC80}" sibTransId="{14A7791A-1A7A-4FE2-BCF7-56C6B3D06572}"/>
    <dgm:cxn modelId="{E8752465-5DA8-474D-AD68-C31B2C420176}" type="presOf" srcId="{D8E380DF-242E-4E3C-AC44-689836D5EEE3}" destId="{DABDCB90-1C62-D94D-8A82-B9534C66E4FC}" srcOrd="0" destOrd="0" presId="urn:microsoft.com/office/officeart/2005/8/layout/vList2"/>
    <dgm:cxn modelId="{1DD2189B-A8EB-D04B-91E0-A6CCF2DD9C16}" type="presOf" srcId="{AD589CA0-D9DF-4127-8276-D3A94102B667}" destId="{1A6CCCC1-5025-514D-8360-639CA7F33C85}" srcOrd="0" destOrd="0" presId="urn:microsoft.com/office/officeart/2005/8/layout/vList2"/>
    <dgm:cxn modelId="{02F21BA2-581C-4F46-98B3-075CF669DC11}" type="presOf" srcId="{F62D9616-848E-4A57-B0F5-6F81458BB6EB}" destId="{20D9D481-5664-3A47-A027-8E0D47481A70}" srcOrd="0" destOrd="0" presId="urn:microsoft.com/office/officeart/2005/8/layout/vList2"/>
    <dgm:cxn modelId="{98F741D4-8AF4-4ACF-B8AF-C007CD11053A}" srcId="{F62D9616-848E-4A57-B0F5-6F81458BB6EB}" destId="{D1AE6637-52F5-48F8-BCA6-80740B3490E8}" srcOrd="0" destOrd="0" parTransId="{39EF04BB-3452-4D0D-935F-2F6253770306}" sibTransId="{379A2F1F-C269-40DA-8DA1-1D408005F605}"/>
    <dgm:cxn modelId="{F1E56DEE-8B71-B349-889D-795C20B5DA3B}" type="presOf" srcId="{451471D7-26CC-4FBA-B7EB-086E048E0ED0}" destId="{6969F1BF-B510-B64C-8332-3BB6C176EED8}" srcOrd="0" destOrd="0" presId="urn:microsoft.com/office/officeart/2005/8/layout/vList2"/>
    <dgm:cxn modelId="{CD6CC5FA-0CA4-4B2A-A076-572A1463FFE8}" srcId="{F62D9616-848E-4A57-B0F5-6F81458BB6EB}" destId="{AD589CA0-D9DF-4127-8276-D3A94102B667}" srcOrd="4" destOrd="0" parTransId="{6A880FA3-2BF7-4987-B68E-C6A7CBC2C519}" sibTransId="{02C3D620-0A9E-41FE-A771-CBE0853BD34F}"/>
    <dgm:cxn modelId="{EC66A0FE-FDD8-314D-ADE3-27839FFCA1EA}" type="presParOf" srcId="{20D9D481-5664-3A47-A027-8E0D47481A70}" destId="{631BEE2A-8DC3-0E45-A4C3-9B9564A3D8B4}" srcOrd="0" destOrd="0" presId="urn:microsoft.com/office/officeart/2005/8/layout/vList2"/>
    <dgm:cxn modelId="{D036E9FD-B225-3E41-BF30-56AB13E932D9}" type="presParOf" srcId="{20D9D481-5664-3A47-A027-8E0D47481A70}" destId="{CE253BFE-0807-F543-8CB4-566AE8E17B6A}" srcOrd="1" destOrd="0" presId="urn:microsoft.com/office/officeart/2005/8/layout/vList2"/>
    <dgm:cxn modelId="{72C95BF2-48F0-0842-8366-B8671A4280F2}" type="presParOf" srcId="{20D9D481-5664-3A47-A027-8E0D47481A70}" destId="{6969F1BF-B510-B64C-8332-3BB6C176EED8}" srcOrd="2" destOrd="0" presId="urn:microsoft.com/office/officeart/2005/8/layout/vList2"/>
    <dgm:cxn modelId="{63A6E40E-0C9F-1C40-9E1C-DBF6C73D8779}" type="presParOf" srcId="{20D9D481-5664-3A47-A027-8E0D47481A70}" destId="{B6306745-1058-5C4E-95DE-ACEA2753EC38}" srcOrd="3" destOrd="0" presId="urn:microsoft.com/office/officeart/2005/8/layout/vList2"/>
    <dgm:cxn modelId="{F4138FC8-BF25-FE4C-B0EB-583F6828EDE7}" type="presParOf" srcId="{20D9D481-5664-3A47-A027-8E0D47481A70}" destId="{DABDCB90-1C62-D94D-8A82-B9534C66E4FC}" srcOrd="4" destOrd="0" presId="urn:microsoft.com/office/officeart/2005/8/layout/vList2"/>
    <dgm:cxn modelId="{70C9EA20-2702-4C45-A577-4AADD04D9C31}" type="presParOf" srcId="{20D9D481-5664-3A47-A027-8E0D47481A70}" destId="{8916B773-22D1-664B-A419-B0A4DDA54CF8}" srcOrd="5" destOrd="0" presId="urn:microsoft.com/office/officeart/2005/8/layout/vList2"/>
    <dgm:cxn modelId="{431B224A-5851-1146-8D2D-CCECC636D536}" type="presParOf" srcId="{20D9D481-5664-3A47-A027-8E0D47481A70}" destId="{B0FC3BAF-E350-8C48-946A-090ABA0C92AF}" srcOrd="6" destOrd="0" presId="urn:microsoft.com/office/officeart/2005/8/layout/vList2"/>
    <dgm:cxn modelId="{380A8AE7-9CEA-E740-A549-E8871082E2B4}" type="presParOf" srcId="{20D9D481-5664-3A47-A027-8E0D47481A70}" destId="{8C8C7AD8-1BC9-ED4E-8635-D9D435597DB9}" srcOrd="7" destOrd="0" presId="urn:microsoft.com/office/officeart/2005/8/layout/vList2"/>
    <dgm:cxn modelId="{E03E56DF-542E-4845-91E2-14CB9389236A}" type="presParOf" srcId="{20D9D481-5664-3A47-A027-8E0D47481A70}" destId="{1A6CCCC1-5025-514D-8360-639CA7F33C8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CA1296-52C3-4A54-B5F3-DFA918DE863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61265BD-1671-465F-AC5D-AF280E68DF82}">
      <dgm:prSet/>
      <dgm:spPr>
        <a:solidFill>
          <a:schemeClr val="accent2"/>
        </a:solidFill>
      </dgm:spPr>
      <dgm:t>
        <a:bodyPr/>
        <a:lstStyle/>
        <a:p>
          <a:pPr>
            <a:defRPr cap="all"/>
          </a:pPr>
          <a:r>
            <a:rPr lang="de-DE" dirty="0" err="1"/>
            <a:t>AtlaS</a:t>
          </a:r>
          <a:r>
            <a:rPr lang="de-DE" dirty="0"/>
            <a:t> Frauenordination</a:t>
          </a:r>
        </a:p>
        <a:p>
          <a:pPr>
            <a:defRPr cap="all"/>
          </a:pPr>
          <a:r>
            <a:rPr lang="de-DE" dirty="0"/>
            <a:t> (max. 45 min)</a:t>
          </a:r>
          <a:endParaRPr lang="en-US" dirty="0"/>
        </a:p>
      </dgm:t>
    </dgm:pt>
    <dgm:pt modelId="{00D6652C-9AC5-4D71-A456-880671E792AC}" type="parTrans" cxnId="{2DBB3C64-9F34-4A77-B02B-EF2F3CC0EDDC}">
      <dgm:prSet/>
      <dgm:spPr/>
      <dgm:t>
        <a:bodyPr/>
        <a:lstStyle/>
        <a:p>
          <a:endParaRPr lang="en-US"/>
        </a:p>
      </dgm:t>
    </dgm:pt>
    <dgm:pt modelId="{AFD6D14C-B5BB-4E17-A4F4-49C2A421A3AD}" type="sibTrans" cxnId="{2DBB3C64-9F34-4A77-B02B-EF2F3CC0EDDC}">
      <dgm:prSet/>
      <dgm:spPr/>
      <dgm:t>
        <a:bodyPr/>
        <a:lstStyle/>
        <a:p>
          <a:endParaRPr lang="en-US"/>
        </a:p>
      </dgm:t>
    </dgm:pt>
    <dgm:pt modelId="{38D40F2B-C436-4F11-B246-63651E16BC5A}">
      <dgm:prSet/>
      <dgm:spPr>
        <a:solidFill>
          <a:schemeClr val="accent5"/>
        </a:solidFill>
      </dgm:spPr>
      <dgm:t>
        <a:bodyPr/>
        <a:lstStyle/>
        <a:p>
          <a:pPr>
            <a:defRPr cap="all"/>
          </a:pPr>
          <a:r>
            <a:rPr lang="de-DE" dirty="0"/>
            <a:t>Entscheidungen DES APK UND DER KIRCHENSYNODE</a:t>
          </a:r>
        </a:p>
        <a:p>
          <a:pPr>
            <a:defRPr cap="all"/>
          </a:pPr>
          <a:r>
            <a:rPr lang="de-DE" dirty="0"/>
            <a:t>(ca. 20 min)</a:t>
          </a:r>
          <a:endParaRPr lang="en-US" dirty="0"/>
        </a:p>
      </dgm:t>
    </dgm:pt>
    <dgm:pt modelId="{F6C56308-E8B8-4EBD-8452-FDA693FD950A}" type="parTrans" cxnId="{3CAABF19-341D-45AB-91EA-1FC4563C48F1}">
      <dgm:prSet/>
      <dgm:spPr/>
      <dgm:t>
        <a:bodyPr/>
        <a:lstStyle/>
        <a:p>
          <a:endParaRPr lang="en-US"/>
        </a:p>
      </dgm:t>
    </dgm:pt>
    <dgm:pt modelId="{D47C22CA-F8B1-4F34-BCA7-B5D3910AAA76}" type="sibTrans" cxnId="{3CAABF19-341D-45AB-91EA-1FC4563C48F1}">
      <dgm:prSet/>
      <dgm:spPr/>
      <dgm:t>
        <a:bodyPr/>
        <a:lstStyle/>
        <a:p>
          <a:endParaRPr lang="en-US"/>
        </a:p>
      </dgm:t>
    </dgm:pt>
    <dgm:pt modelId="{86C60786-0D27-9947-8357-9CD33E3BA945}">
      <dgm:prSet/>
      <dgm:spPr>
        <a:solidFill>
          <a:schemeClr val="accent6"/>
        </a:solidFill>
      </dgm:spPr>
      <dgm:t>
        <a:bodyPr/>
        <a:lstStyle/>
        <a:p>
          <a:r>
            <a:rPr lang="de-DE" dirty="0"/>
            <a:t>AUSBLICK UND PLANUNGEN</a:t>
          </a:r>
        </a:p>
        <a:p>
          <a:r>
            <a:rPr lang="de-DE" dirty="0"/>
            <a:t>(CA. 20 MIN)</a:t>
          </a:r>
        </a:p>
      </dgm:t>
    </dgm:pt>
    <dgm:pt modelId="{17F38452-BE25-9A42-B16F-B3B561361CC6}" type="parTrans" cxnId="{E5FC3611-DF53-CF49-A672-36F71BFF434D}">
      <dgm:prSet/>
      <dgm:spPr/>
      <dgm:t>
        <a:bodyPr/>
        <a:lstStyle/>
        <a:p>
          <a:endParaRPr lang="de-DE"/>
        </a:p>
      </dgm:t>
    </dgm:pt>
    <dgm:pt modelId="{C4C377EC-56B0-8941-8E89-9772049CF801}" type="sibTrans" cxnId="{E5FC3611-DF53-CF49-A672-36F71BFF434D}">
      <dgm:prSet/>
      <dgm:spPr/>
      <dgm:t>
        <a:bodyPr/>
        <a:lstStyle/>
        <a:p>
          <a:endParaRPr lang="de-DE"/>
        </a:p>
      </dgm:t>
    </dgm:pt>
    <dgm:pt modelId="{674E7149-ECF9-E34C-ADC8-85180794CD51}">
      <dgm:prSet/>
      <dgm:spPr>
        <a:solidFill>
          <a:schemeClr val="accent4"/>
        </a:solidFill>
      </dgm:spPr>
      <dgm:t>
        <a:bodyPr/>
        <a:lstStyle/>
        <a:p>
          <a:r>
            <a:rPr lang="de-DE" dirty="0"/>
            <a:t>VOTEN ZUR FO</a:t>
          </a:r>
        </a:p>
        <a:p>
          <a:r>
            <a:rPr lang="de-DE" dirty="0"/>
            <a:t>(CA. 10 MIN)</a:t>
          </a:r>
        </a:p>
      </dgm:t>
    </dgm:pt>
    <dgm:pt modelId="{CF7A0C77-D6F6-914D-B7D3-44FFDCD71A18}" type="parTrans" cxnId="{E1C81220-5313-7C46-AA9E-701FB1A54E41}">
      <dgm:prSet/>
      <dgm:spPr/>
      <dgm:t>
        <a:bodyPr/>
        <a:lstStyle/>
        <a:p>
          <a:endParaRPr lang="de-DE"/>
        </a:p>
      </dgm:t>
    </dgm:pt>
    <dgm:pt modelId="{90E77CD6-5B6B-A245-AF3A-5936F71B372F}" type="sibTrans" cxnId="{E1C81220-5313-7C46-AA9E-701FB1A54E41}">
      <dgm:prSet/>
      <dgm:spPr/>
      <dgm:t>
        <a:bodyPr/>
        <a:lstStyle/>
        <a:p>
          <a:endParaRPr lang="de-DE"/>
        </a:p>
      </dgm:t>
    </dgm:pt>
    <dgm:pt modelId="{40D2F8F3-DD75-4743-8A55-BE9E1FD3352C}">
      <dgm:prSet/>
      <dgm:spPr>
        <a:solidFill>
          <a:schemeClr val="accent3"/>
        </a:solidFill>
      </dgm:spPr>
      <dgm:t>
        <a:bodyPr/>
        <a:lstStyle/>
        <a:p>
          <a:r>
            <a:rPr lang="de-DE" dirty="0"/>
            <a:t>RÜCKFRAGEBN</a:t>
          </a:r>
        </a:p>
        <a:p>
          <a:r>
            <a:rPr lang="de-DE" dirty="0"/>
            <a:t> (CA.15 MIN)</a:t>
          </a:r>
        </a:p>
      </dgm:t>
    </dgm:pt>
    <dgm:pt modelId="{B9B7EF6C-92F6-9A40-9A5D-A4ABBC4EA9B2}" type="parTrans" cxnId="{BB66B8FD-1F0B-4C48-BAC9-F99316A60AD9}">
      <dgm:prSet/>
      <dgm:spPr/>
      <dgm:t>
        <a:bodyPr/>
        <a:lstStyle/>
        <a:p>
          <a:endParaRPr lang="de-DE"/>
        </a:p>
      </dgm:t>
    </dgm:pt>
    <dgm:pt modelId="{BC89DE13-91A8-9E4F-9C44-A34CCF4BF055}" type="sibTrans" cxnId="{BB66B8FD-1F0B-4C48-BAC9-F99316A60AD9}">
      <dgm:prSet/>
      <dgm:spPr/>
      <dgm:t>
        <a:bodyPr/>
        <a:lstStyle/>
        <a:p>
          <a:endParaRPr lang="de-DE"/>
        </a:p>
      </dgm:t>
    </dgm:pt>
    <dgm:pt modelId="{588E126C-5967-5C47-A373-59C94F85095F}" type="pres">
      <dgm:prSet presAssocID="{58CA1296-52C3-4A54-B5F3-DFA918DE8638}" presName="diagram" presStyleCnt="0">
        <dgm:presLayoutVars>
          <dgm:dir/>
          <dgm:resizeHandles val="exact"/>
        </dgm:presLayoutVars>
      </dgm:prSet>
      <dgm:spPr/>
    </dgm:pt>
    <dgm:pt modelId="{8F7B163E-378C-9345-86E2-C2B25D1BED3A}" type="pres">
      <dgm:prSet presAssocID="{261265BD-1671-465F-AC5D-AF280E68DF82}" presName="node" presStyleLbl="node1" presStyleIdx="0" presStyleCnt="5">
        <dgm:presLayoutVars>
          <dgm:bulletEnabled val="1"/>
        </dgm:presLayoutVars>
      </dgm:prSet>
      <dgm:spPr/>
    </dgm:pt>
    <dgm:pt modelId="{FE52C868-0071-FA4C-A0FC-7B27C96A0E65}" type="pres">
      <dgm:prSet presAssocID="{AFD6D14C-B5BB-4E17-A4F4-49C2A421A3AD}" presName="sibTrans" presStyleCnt="0"/>
      <dgm:spPr/>
    </dgm:pt>
    <dgm:pt modelId="{B2FE536D-424B-6C4B-A5F6-FA3709348040}" type="pres">
      <dgm:prSet presAssocID="{40D2F8F3-DD75-4743-8A55-BE9E1FD3352C}" presName="node" presStyleLbl="node1" presStyleIdx="1" presStyleCnt="5">
        <dgm:presLayoutVars>
          <dgm:bulletEnabled val="1"/>
        </dgm:presLayoutVars>
      </dgm:prSet>
      <dgm:spPr/>
    </dgm:pt>
    <dgm:pt modelId="{7D54C618-9E38-6A48-9B9A-1C3A286246DC}" type="pres">
      <dgm:prSet presAssocID="{BC89DE13-91A8-9E4F-9C44-A34CCF4BF055}" presName="sibTrans" presStyleCnt="0"/>
      <dgm:spPr/>
    </dgm:pt>
    <dgm:pt modelId="{B8A6C7B0-9B7A-2545-A329-AC7393B5549C}" type="pres">
      <dgm:prSet presAssocID="{674E7149-ECF9-E34C-ADC8-85180794CD51}" presName="node" presStyleLbl="node1" presStyleIdx="2" presStyleCnt="5">
        <dgm:presLayoutVars>
          <dgm:bulletEnabled val="1"/>
        </dgm:presLayoutVars>
      </dgm:prSet>
      <dgm:spPr/>
    </dgm:pt>
    <dgm:pt modelId="{E597B089-9C0C-FD4E-A5E5-25186C8929AE}" type="pres">
      <dgm:prSet presAssocID="{90E77CD6-5B6B-A245-AF3A-5936F71B372F}" presName="sibTrans" presStyleCnt="0"/>
      <dgm:spPr/>
    </dgm:pt>
    <dgm:pt modelId="{1EFC6901-229D-C844-909F-72B738D47ECD}" type="pres">
      <dgm:prSet presAssocID="{38D40F2B-C436-4F11-B246-63651E16BC5A}" presName="node" presStyleLbl="node1" presStyleIdx="3" presStyleCnt="5">
        <dgm:presLayoutVars>
          <dgm:bulletEnabled val="1"/>
        </dgm:presLayoutVars>
      </dgm:prSet>
      <dgm:spPr/>
    </dgm:pt>
    <dgm:pt modelId="{5C8EE5FE-9C3E-E748-97FB-31B9361AE333}" type="pres">
      <dgm:prSet presAssocID="{D47C22CA-F8B1-4F34-BCA7-B5D3910AAA76}" presName="sibTrans" presStyleCnt="0"/>
      <dgm:spPr/>
    </dgm:pt>
    <dgm:pt modelId="{F763FBAF-BA55-0B4A-A8E8-FAB206A41C04}" type="pres">
      <dgm:prSet presAssocID="{86C60786-0D27-9947-8357-9CD33E3BA945}" presName="node" presStyleLbl="node1" presStyleIdx="4" presStyleCnt="5">
        <dgm:presLayoutVars>
          <dgm:bulletEnabled val="1"/>
        </dgm:presLayoutVars>
      </dgm:prSet>
      <dgm:spPr/>
    </dgm:pt>
  </dgm:ptLst>
  <dgm:cxnLst>
    <dgm:cxn modelId="{E5FC3611-DF53-CF49-A672-36F71BFF434D}" srcId="{58CA1296-52C3-4A54-B5F3-DFA918DE8638}" destId="{86C60786-0D27-9947-8357-9CD33E3BA945}" srcOrd="4" destOrd="0" parTransId="{17F38452-BE25-9A42-B16F-B3B561361CC6}" sibTransId="{C4C377EC-56B0-8941-8E89-9772049CF801}"/>
    <dgm:cxn modelId="{3CAABF19-341D-45AB-91EA-1FC4563C48F1}" srcId="{58CA1296-52C3-4A54-B5F3-DFA918DE8638}" destId="{38D40F2B-C436-4F11-B246-63651E16BC5A}" srcOrd="3" destOrd="0" parTransId="{F6C56308-E8B8-4EBD-8452-FDA693FD950A}" sibTransId="{D47C22CA-F8B1-4F34-BCA7-B5D3910AAA76}"/>
    <dgm:cxn modelId="{E1C81220-5313-7C46-AA9E-701FB1A54E41}" srcId="{58CA1296-52C3-4A54-B5F3-DFA918DE8638}" destId="{674E7149-ECF9-E34C-ADC8-85180794CD51}" srcOrd="2" destOrd="0" parTransId="{CF7A0C77-D6F6-914D-B7D3-44FFDCD71A18}" sibTransId="{90E77CD6-5B6B-A245-AF3A-5936F71B372F}"/>
    <dgm:cxn modelId="{C058BC3C-4025-224A-95D7-7D45578E81E4}" type="presOf" srcId="{674E7149-ECF9-E34C-ADC8-85180794CD51}" destId="{B8A6C7B0-9B7A-2545-A329-AC7393B5549C}" srcOrd="0" destOrd="0" presId="urn:microsoft.com/office/officeart/2005/8/layout/default"/>
    <dgm:cxn modelId="{2DBB3C64-9F34-4A77-B02B-EF2F3CC0EDDC}" srcId="{58CA1296-52C3-4A54-B5F3-DFA918DE8638}" destId="{261265BD-1671-465F-AC5D-AF280E68DF82}" srcOrd="0" destOrd="0" parTransId="{00D6652C-9AC5-4D71-A456-880671E792AC}" sibTransId="{AFD6D14C-B5BB-4E17-A4F4-49C2A421A3AD}"/>
    <dgm:cxn modelId="{3C2A4464-A4A1-534E-877E-0D0AB928DA4C}" type="presOf" srcId="{40D2F8F3-DD75-4743-8A55-BE9E1FD3352C}" destId="{B2FE536D-424B-6C4B-A5F6-FA3709348040}" srcOrd="0" destOrd="0" presId="urn:microsoft.com/office/officeart/2005/8/layout/default"/>
    <dgm:cxn modelId="{B1365366-C7E8-2B4E-8BEB-735B19CB9670}" type="presOf" srcId="{58CA1296-52C3-4A54-B5F3-DFA918DE8638}" destId="{588E126C-5967-5C47-A373-59C94F85095F}" srcOrd="0" destOrd="0" presId="urn:microsoft.com/office/officeart/2005/8/layout/default"/>
    <dgm:cxn modelId="{91A40291-D03A-5342-8857-49225F2D0094}" type="presOf" srcId="{261265BD-1671-465F-AC5D-AF280E68DF82}" destId="{8F7B163E-378C-9345-86E2-C2B25D1BED3A}" srcOrd="0" destOrd="0" presId="urn:microsoft.com/office/officeart/2005/8/layout/default"/>
    <dgm:cxn modelId="{8FD7B791-6559-0642-8BC8-6824637EB975}" type="presOf" srcId="{38D40F2B-C436-4F11-B246-63651E16BC5A}" destId="{1EFC6901-229D-C844-909F-72B738D47ECD}" srcOrd="0" destOrd="0" presId="urn:microsoft.com/office/officeart/2005/8/layout/default"/>
    <dgm:cxn modelId="{BD9F279E-BE64-0A47-B38D-9FBCADD06EDC}" type="presOf" srcId="{86C60786-0D27-9947-8357-9CD33E3BA945}" destId="{F763FBAF-BA55-0B4A-A8E8-FAB206A41C04}" srcOrd="0" destOrd="0" presId="urn:microsoft.com/office/officeart/2005/8/layout/default"/>
    <dgm:cxn modelId="{BB66B8FD-1F0B-4C48-BAC9-F99316A60AD9}" srcId="{58CA1296-52C3-4A54-B5F3-DFA918DE8638}" destId="{40D2F8F3-DD75-4743-8A55-BE9E1FD3352C}" srcOrd="1" destOrd="0" parTransId="{B9B7EF6C-92F6-9A40-9A5D-A4ABBC4EA9B2}" sibTransId="{BC89DE13-91A8-9E4F-9C44-A34CCF4BF055}"/>
    <dgm:cxn modelId="{54E54D0D-9054-CE41-8CD9-93CE3EB59F4C}" type="presParOf" srcId="{588E126C-5967-5C47-A373-59C94F85095F}" destId="{8F7B163E-378C-9345-86E2-C2B25D1BED3A}" srcOrd="0" destOrd="0" presId="urn:microsoft.com/office/officeart/2005/8/layout/default"/>
    <dgm:cxn modelId="{6CC08CF3-A271-2446-B508-4AF14FB9636E}" type="presParOf" srcId="{588E126C-5967-5C47-A373-59C94F85095F}" destId="{FE52C868-0071-FA4C-A0FC-7B27C96A0E65}" srcOrd="1" destOrd="0" presId="urn:microsoft.com/office/officeart/2005/8/layout/default"/>
    <dgm:cxn modelId="{FB11DCB4-8493-E842-BBE5-6DB94BC09939}" type="presParOf" srcId="{588E126C-5967-5C47-A373-59C94F85095F}" destId="{B2FE536D-424B-6C4B-A5F6-FA3709348040}" srcOrd="2" destOrd="0" presId="urn:microsoft.com/office/officeart/2005/8/layout/default"/>
    <dgm:cxn modelId="{F8214AAA-6BD3-3B4F-8857-30FE351FA593}" type="presParOf" srcId="{588E126C-5967-5C47-A373-59C94F85095F}" destId="{7D54C618-9E38-6A48-9B9A-1C3A286246DC}" srcOrd="3" destOrd="0" presId="urn:microsoft.com/office/officeart/2005/8/layout/default"/>
    <dgm:cxn modelId="{4C95CAF6-4CE2-334E-A866-FEE24503AA0B}" type="presParOf" srcId="{588E126C-5967-5C47-A373-59C94F85095F}" destId="{B8A6C7B0-9B7A-2545-A329-AC7393B5549C}" srcOrd="4" destOrd="0" presId="urn:microsoft.com/office/officeart/2005/8/layout/default"/>
    <dgm:cxn modelId="{E0F76864-1A3F-1C47-B547-873EBACB761C}" type="presParOf" srcId="{588E126C-5967-5C47-A373-59C94F85095F}" destId="{E597B089-9C0C-FD4E-A5E5-25186C8929AE}" srcOrd="5" destOrd="0" presId="urn:microsoft.com/office/officeart/2005/8/layout/default"/>
    <dgm:cxn modelId="{551EA563-2B19-8E40-AF34-3698931F6BF1}" type="presParOf" srcId="{588E126C-5967-5C47-A373-59C94F85095F}" destId="{1EFC6901-229D-C844-909F-72B738D47ECD}" srcOrd="6" destOrd="0" presId="urn:microsoft.com/office/officeart/2005/8/layout/default"/>
    <dgm:cxn modelId="{91265EB7-A291-8742-B6DD-4CED17AC8106}" type="presParOf" srcId="{588E126C-5967-5C47-A373-59C94F85095F}" destId="{5C8EE5FE-9C3E-E748-97FB-31B9361AE333}" srcOrd="7" destOrd="0" presId="urn:microsoft.com/office/officeart/2005/8/layout/default"/>
    <dgm:cxn modelId="{2F4C9770-6BE1-0C4A-BBF0-FF5AF8AF8F56}" type="presParOf" srcId="{588E126C-5967-5C47-A373-59C94F85095F}" destId="{F763FBAF-BA55-0B4A-A8E8-FAB206A41C0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BEE2A-8DC3-0E45-A4C3-9B9564A3D8B4}">
      <dsp:nvSpPr>
        <dsp:cNvPr id="0" name=""/>
        <dsp:cNvSpPr/>
      </dsp:nvSpPr>
      <dsp:spPr>
        <a:xfrm>
          <a:off x="0" y="7377"/>
          <a:ext cx="6263640" cy="103808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informieren wollen</a:t>
          </a:r>
          <a:endParaRPr lang="en-US" sz="2600" kern="1200" dirty="0"/>
        </a:p>
      </dsp:txBody>
      <dsp:txXfrm>
        <a:off x="50675" y="58052"/>
        <a:ext cx="6162290" cy="936732"/>
      </dsp:txXfrm>
    </dsp:sp>
    <dsp:sp modelId="{6969F1BF-B510-B64C-8332-3BB6C176EED8}">
      <dsp:nvSpPr>
        <dsp:cNvPr id="0" name=""/>
        <dsp:cNvSpPr/>
      </dsp:nvSpPr>
      <dsp:spPr>
        <a:xfrm>
          <a:off x="0" y="1120340"/>
          <a:ext cx="6263640" cy="103808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Eure Fragen beantworten wollen</a:t>
          </a:r>
          <a:endParaRPr lang="en-US" sz="2600" kern="1200" dirty="0"/>
        </a:p>
      </dsp:txBody>
      <dsp:txXfrm>
        <a:off x="50675" y="1171015"/>
        <a:ext cx="6162290" cy="936732"/>
      </dsp:txXfrm>
    </dsp:sp>
    <dsp:sp modelId="{DABDCB90-1C62-D94D-8A82-B9534C66E4FC}">
      <dsp:nvSpPr>
        <dsp:cNvPr id="0" name=""/>
        <dsp:cNvSpPr/>
      </dsp:nvSpPr>
      <dsp:spPr>
        <a:xfrm>
          <a:off x="0" y="2233302"/>
          <a:ext cx="6263640" cy="1038082"/>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mitreden wollen</a:t>
          </a:r>
          <a:endParaRPr lang="en-US" sz="2600" kern="1200" dirty="0"/>
        </a:p>
      </dsp:txBody>
      <dsp:txXfrm>
        <a:off x="50675" y="2283977"/>
        <a:ext cx="6162290" cy="936732"/>
      </dsp:txXfrm>
    </dsp:sp>
    <dsp:sp modelId="{B0FC3BAF-E350-8C48-946A-090ABA0C92AF}">
      <dsp:nvSpPr>
        <dsp:cNvPr id="0" name=""/>
        <dsp:cNvSpPr/>
      </dsp:nvSpPr>
      <dsp:spPr>
        <a:xfrm>
          <a:off x="0" y="3346265"/>
          <a:ext cx="6263640" cy="103808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uns entscheiden müssen</a:t>
          </a:r>
          <a:endParaRPr lang="en-US" sz="2600" kern="1200" dirty="0"/>
        </a:p>
      </dsp:txBody>
      <dsp:txXfrm>
        <a:off x="50675" y="3396940"/>
        <a:ext cx="6162290" cy="936732"/>
      </dsp:txXfrm>
    </dsp:sp>
    <dsp:sp modelId="{1A6CCCC1-5025-514D-8360-639CA7F33C85}">
      <dsp:nvSpPr>
        <dsp:cNvPr id="0" name=""/>
        <dsp:cNvSpPr/>
      </dsp:nvSpPr>
      <dsp:spPr>
        <a:xfrm>
          <a:off x="0" y="4459227"/>
          <a:ext cx="6263640" cy="1038082"/>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unseren Weg selbst bestimmen wollen</a:t>
          </a:r>
          <a:endParaRPr lang="en-US" sz="2600" kern="1200" dirty="0"/>
        </a:p>
      </dsp:txBody>
      <dsp:txXfrm>
        <a:off x="50675" y="4509902"/>
        <a:ext cx="6162290" cy="936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B163E-378C-9345-86E2-C2B25D1BED3A}">
      <dsp:nvSpPr>
        <dsp:cNvPr id="0" name=""/>
        <dsp:cNvSpPr/>
      </dsp:nvSpPr>
      <dsp:spPr>
        <a:xfrm>
          <a:off x="402550" y="1992"/>
          <a:ext cx="3034531" cy="1820718"/>
        </a:xfrm>
        <a:prstGeom prst="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de-DE" sz="2400" kern="1200" dirty="0" err="1"/>
            <a:t>AtlaS</a:t>
          </a:r>
          <a:r>
            <a:rPr lang="de-DE" sz="2400" kern="1200" dirty="0"/>
            <a:t> Frauenordination</a:t>
          </a:r>
        </a:p>
        <a:p>
          <a:pPr marL="0" lvl="0" indent="0" algn="ctr" defTabSz="1066800">
            <a:lnSpc>
              <a:spcPct val="90000"/>
            </a:lnSpc>
            <a:spcBef>
              <a:spcPct val="0"/>
            </a:spcBef>
            <a:spcAft>
              <a:spcPct val="35000"/>
            </a:spcAft>
            <a:buNone/>
            <a:defRPr cap="all"/>
          </a:pPr>
          <a:r>
            <a:rPr lang="de-DE" sz="2400" kern="1200" dirty="0"/>
            <a:t> (max. 45 min)</a:t>
          </a:r>
          <a:endParaRPr lang="en-US" sz="2400" kern="1200" dirty="0"/>
        </a:p>
      </dsp:txBody>
      <dsp:txXfrm>
        <a:off x="402550" y="1992"/>
        <a:ext cx="3034531" cy="1820718"/>
      </dsp:txXfrm>
    </dsp:sp>
    <dsp:sp modelId="{B2FE536D-424B-6C4B-A5F6-FA3709348040}">
      <dsp:nvSpPr>
        <dsp:cNvPr id="0" name=""/>
        <dsp:cNvSpPr/>
      </dsp:nvSpPr>
      <dsp:spPr>
        <a:xfrm>
          <a:off x="3740534" y="1992"/>
          <a:ext cx="3034531" cy="1820718"/>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RÜCKFRAGEBN</a:t>
          </a:r>
        </a:p>
        <a:p>
          <a:pPr marL="0" lvl="0" indent="0" algn="ctr" defTabSz="1066800">
            <a:lnSpc>
              <a:spcPct val="90000"/>
            </a:lnSpc>
            <a:spcBef>
              <a:spcPct val="0"/>
            </a:spcBef>
            <a:spcAft>
              <a:spcPct val="35000"/>
            </a:spcAft>
            <a:buNone/>
          </a:pPr>
          <a:r>
            <a:rPr lang="de-DE" sz="2400" kern="1200" dirty="0"/>
            <a:t> (CA.15 MIN)</a:t>
          </a:r>
        </a:p>
      </dsp:txBody>
      <dsp:txXfrm>
        <a:off x="3740534" y="1992"/>
        <a:ext cx="3034531" cy="1820718"/>
      </dsp:txXfrm>
    </dsp:sp>
    <dsp:sp modelId="{B8A6C7B0-9B7A-2545-A329-AC7393B5549C}">
      <dsp:nvSpPr>
        <dsp:cNvPr id="0" name=""/>
        <dsp:cNvSpPr/>
      </dsp:nvSpPr>
      <dsp:spPr>
        <a:xfrm>
          <a:off x="7078518" y="1992"/>
          <a:ext cx="3034531" cy="1820718"/>
        </a:xfrm>
        <a:prstGeom prst="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VOTEN ZUR FO</a:t>
          </a:r>
        </a:p>
        <a:p>
          <a:pPr marL="0" lvl="0" indent="0" algn="ctr" defTabSz="1066800">
            <a:lnSpc>
              <a:spcPct val="90000"/>
            </a:lnSpc>
            <a:spcBef>
              <a:spcPct val="0"/>
            </a:spcBef>
            <a:spcAft>
              <a:spcPct val="35000"/>
            </a:spcAft>
            <a:buNone/>
          </a:pPr>
          <a:r>
            <a:rPr lang="de-DE" sz="2400" kern="1200" dirty="0"/>
            <a:t>(CA. 10 MIN)</a:t>
          </a:r>
        </a:p>
      </dsp:txBody>
      <dsp:txXfrm>
        <a:off x="7078518" y="1992"/>
        <a:ext cx="3034531" cy="1820718"/>
      </dsp:txXfrm>
    </dsp:sp>
    <dsp:sp modelId="{1EFC6901-229D-C844-909F-72B738D47ECD}">
      <dsp:nvSpPr>
        <dsp:cNvPr id="0" name=""/>
        <dsp:cNvSpPr/>
      </dsp:nvSpPr>
      <dsp:spPr>
        <a:xfrm>
          <a:off x="2071542" y="2126164"/>
          <a:ext cx="3034531" cy="1820718"/>
        </a:xfrm>
        <a:prstGeom prst="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de-DE" sz="2400" kern="1200" dirty="0"/>
            <a:t>Entscheidungen DES APK UND DER KIRCHENSYNODE</a:t>
          </a:r>
        </a:p>
        <a:p>
          <a:pPr marL="0" lvl="0" indent="0" algn="ctr" defTabSz="1066800">
            <a:lnSpc>
              <a:spcPct val="90000"/>
            </a:lnSpc>
            <a:spcBef>
              <a:spcPct val="0"/>
            </a:spcBef>
            <a:spcAft>
              <a:spcPct val="35000"/>
            </a:spcAft>
            <a:buNone/>
            <a:defRPr cap="all"/>
          </a:pPr>
          <a:r>
            <a:rPr lang="de-DE" sz="2400" kern="1200" dirty="0"/>
            <a:t>(ca. 20 min)</a:t>
          </a:r>
          <a:endParaRPr lang="en-US" sz="2400" kern="1200" dirty="0"/>
        </a:p>
      </dsp:txBody>
      <dsp:txXfrm>
        <a:off x="2071542" y="2126164"/>
        <a:ext cx="3034531" cy="1820718"/>
      </dsp:txXfrm>
    </dsp:sp>
    <dsp:sp modelId="{F763FBAF-BA55-0B4A-A8E8-FAB206A41C04}">
      <dsp:nvSpPr>
        <dsp:cNvPr id="0" name=""/>
        <dsp:cNvSpPr/>
      </dsp:nvSpPr>
      <dsp:spPr>
        <a:xfrm>
          <a:off x="5409526" y="2126164"/>
          <a:ext cx="3034531" cy="1820718"/>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AUSBLICK UND PLANUNGEN</a:t>
          </a:r>
        </a:p>
        <a:p>
          <a:pPr marL="0" lvl="0" indent="0" algn="ctr" defTabSz="1066800">
            <a:lnSpc>
              <a:spcPct val="90000"/>
            </a:lnSpc>
            <a:spcBef>
              <a:spcPct val="0"/>
            </a:spcBef>
            <a:spcAft>
              <a:spcPct val="35000"/>
            </a:spcAft>
            <a:buNone/>
          </a:pPr>
          <a:r>
            <a:rPr lang="de-DE" sz="2400" kern="1200" dirty="0"/>
            <a:t>(CA. 20 MIN)</a:t>
          </a:r>
        </a:p>
      </dsp:txBody>
      <dsp:txXfrm>
        <a:off x="5409526" y="2126164"/>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0E2ED-52E4-9848-A8EB-7B6E812EF7CB}" type="datetimeFigureOut">
              <a:rPr lang="de-DE" smtClean="0"/>
              <a:t>05.01.2026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04C7C-B51A-574D-A232-AF7358F93443}" type="slidenum">
              <a:rPr lang="de-DE" smtClean="0"/>
              <a:t>‹Nr.›</a:t>
            </a:fld>
            <a:endParaRPr lang="de-DE"/>
          </a:p>
        </p:txBody>
      </p:sp>
    </p:spTree>
    <p:extLst>
      <p:ext uri="{BB962C8B-B14F-4D97-AF65-F5344CB8AC3E}">
        <p14:creationId xmlns:p14="http://schemas.microsoft.com/office/powerpoint/2010/main" val="313758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7804C7C-B51A-574D-A232-AF7358F93443}" type="slidenum">
              <a:rPr lang="de-DE" smtClean="0"/>
              <a:t>1</a:t>
            </a:fld>
            <a:endParaRPr lang="de-DE"/>
          </a:p>
        </p:txBody>
      </p:sp>
    </p:spTree>
    <p:extLst>
      <p:ext uri="{BB962C8B-B14F-4D97-AF65-F5344CB8AC3E}">
        <p14:creationId xmlns:p14="http://schemas.microsoft.com/office/powerpoint/2010/main" val="99168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26E89-5EBE-786A-0C15-4EB064DA671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9979551-FB68-8D81-B0F0-27B6CEE1F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67248FA-0EAD-4D7C-294A-EA5EDCECEE0A}"/>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5" name="Fußzeilenplatzhalter 4">
            <a:extLst>
              <a:ext uri="{FF2B5EF4-FFF2-40B4-BE49-F238E27FC236}">
                <a16:creationId xmlns:a16="http://schemas.microsoft.com/office/drawing/2014/main" id="{63FD3992-E119-2D5F-516D-2827E6B013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4DEF6A-C875-8950-75DD-522F0AF48DEC}"/>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2035076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4D3D16-98D3-4AE6-FF79-FA586FEDC54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09E81B8-4642-6030-4B52-B9DC610A73B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B74DDB2-3DFA-6784-F64F-899B2A457290}"/>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5" name="Fußzeilenplatzhalter 4">
            <a:extLst>
              <a:ext uri="{FF2B5EF4-FFF2-40B4-BE49-F238E27FC236}">
                <a16:creationId xmlns:a16="http://schemas.microsoft.com/office/drawing/2014/main" id="{91D2B187-A3CC-E48A-07E3-F877BC04E08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8E6FA26-7CA9-ED7F-E023-C22C6CA6876A}"/>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3729585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A6BB95A-94E9-6980-E60D-AF56148E77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164EBDD-C381-B881-3A50-CCAD814A4DF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E6C0C5-A778-7C63-7770-99B743694137}"/>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5" name="Fußzeilenplatzhalter 4">
            <a:extLst>
              <a:ext uri="{FF2B5EF4-FFF2-40B4-BE49-F238E27FC236}">
                <a16:creationId xmlns:a16="http://schemas.microsoft.com/office/drawing/2014/main" id="{20CA486D-BA4E-428A-39F2-3DF72053DC2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431C93-C78B-3A06-987B-19F02A242A72}"/>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307366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28A72-6F49-68E3-CB58-446BF0413A3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A381254-55A9-BB87-1101-F2917BA853E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B53CB89-D4A9-984D-167A-96E412A69D7D}"/>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5" name="Fußzeilenplatzhalter 4">
            <a:extLst>
              <a:ext uri="{FF2B5EF4-FFF2-40B4-BE49-F238E27FC236}">
                <a16:creationId xmlns:a16="http://schemas.microsoft.com/office/drawing/2014/main" id="{8006EBFE-2D65-03D7-FB15-99676AFF6E8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12A0665-546E-851F-79F6-6B5990874E71}"/>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3644710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BBA5B-EE22-E930-B249-CA649CE1635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E439695-EF03-641D-0241-ED08641107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7D2526D-45A3-13E6-90E7-63BCA8DD3C08}"/>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5" name="Fußzeilenplatzhalter 4">
            <a:extLst>
              <a:ext uri="{FF2B5EF4-FFF2-40B4-BE49-F238E27FC236}">
                <a16:creationId xmlns:a16="http://schemas.microsoft.com/office/drawing/2014/main" id="{DC2A79C5-CDC7-2241-F765-1DA243BAFDC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90EC92-8473-453B-7375-DE9C3000398E}"/>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221526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F71A6-FB01-618F-B1D9-2C02CF1E0C8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D9B1221-F62E-75F6-521D-0B958864429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AB0ADDA-8883-26DC-D396-C15E8180F94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44B0467-E41C-7AF1-5021-15A8FA58344C}"/>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6" name="Fußzeilenplatzhalter 5">
            <a:extLst>
              <a:ext uri="{FF2B5EF4-FFF2-40B4-BE49-F238E27FC236}">
                <a16:creationId xmlns:a16="http://schemas.microsoft.com/office/drawing/2014/main" id="{8A7A7247-6647-28D9-8BEB-FB2A456124D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05DC451-932C-86DC-6B20-17A1E97581FC}"/>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407412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AA9B4E-E924-2B65-2D29-818215B8FF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FB02D59-D028-C0AE-9230-BED8AAD9C0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CB9637F-1E17-F923-0C72-0942434AB1E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D8628E0-C8FF-1DE4-4C2D-F3D2523715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DB74915-E0DF-D223-A8D8-046FB8E678D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35F05D4-9AF7-068D-A199-1D132316460E}"/>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8" name="Fußzeilenplatzhalter 7">
            <a:extLst>
              <a:ext uri="{FF2B5EF4-FFF2-40B4-BE49-F238E27FC236}">
                <a16:creationId xmlns:a16="http://schemas.microsoft.com/office/drawing/2014/main" id="{905C2213-80FC-8013-5360-3845B00CF90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6F6823D-F6EB-0B6E-4DC5-01537FB855B3}"/>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1163615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DA4DC1-7A1C-B5DD-DE43-3213CDF412C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DF42192-4162-F7E7-3CCB-83241AEC01B0}"/>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4" name="Fußzeilenplatzhalter 3">
            <a:extLst>
              <a:ext uri="{FF2B5EF4-FFF2-40B4-BE49-F238E27FC236}">
                <a16:creationId xmlns:a16="http://schemas.microsoft.com/office/drawing/2014/main" id="{4B01BF7C-B883-7B23-EC44-858C9FC4622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C6F23B8-2E7D-EB90-CEFE-70CC9BE86E74}"/>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365567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C70D3EC-28D7-8298-FC88-D65DDF816489}"/>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3" name="Fußzeilenplatzhalter 2">
            <a:extLst>
              <a:ext uri="{FF2B5EF4-FFF2-40B4-BE49-F238E27FC236}">
                <a16:creationId xmlns:a16="http://schemas.microsoft.com/office/drawing/2014/main" id="{7CBEE70E-9E8E-4EBF-F7C7-3A0C6F769DD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F1EA648-68F1-689E-B0C0-164AEF3C6B8E}"/>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387725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4B366-C110-D277-68DB-4456744B0F4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F68D8DA-82CF-B443-111F-5CF65A102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C7D53F4-4778-34AB-59A5-223A5747B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0C12212-A928-E863-8847-34A4B802EB11}"/>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6" name="Fußzeilenplatzhalter 5">
            <a:extLst>
              <a:ext uri="{FF2B5EF4-FFF2-40B4-BE49-F238E27FC236}">
                <a16:creationId xmlns:a16="http://schemas.microsoft.com/office/drawing/2014/main" id="{6AB940C5-7CB8-4C8D-FD8F-3C56278D1BE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C719E2-45DC-9656-504E-22D52FDB00E9}"/>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331632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9B05C-F89D-E37E-4D06-FBC5A16397C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E3A8249-FD9C-1DD5-431C-271F662F6D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A66B2AB-6D25-16D1-5AF0-76DBB7395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464BEBF-EC59-5865-108A-5B8E26048AFB}"/>
              </a:ext>
            </a:extLst>
          </p:cNvPr>
          <p:cNvSpPr>
            <a:spLocks noGrp="1"/>
          </p:cNvSpPr>
          <p:nvPr>
            <p:ph type="dt" sz="half" idx="10"/>
          </p:nvPr>
        </p:nvSpPr>
        <p:spPr/>
        <p:txBody>
          <a:bodyPr/>
          <a:lstStyle/>
          <a:p>
            <a:fld id="{876BAC39-2E47-0C46-BA44-0DD8A30CC4CA}" type="datetimeFigureOut">
              <a:rPr lang="de-DE" smtClean="0"/>
              <a:t>05.01.2026</a:t>
            </a:fld>
            <a:endParaRPr lang="de-DE"/>
          </a:p>
        </p:txBody>
      </p:sp>
      <p:sp>
        <p:nvSpPr>
          <p:cNvPr id="6" name="Fußzeilenplatzhalter 5">
            <a:extLst>
              <a:ext uri="{FF2B5EF4-FFF2-40B4-BE49-F238E27FC236}">
                <a16:creationId xmlns:a16="http://schemas.microsoft.com/office/drawing/2014/main" id="{48892371-E1FC-830F-8250-C190901A3EF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D023BC9-C6F6-45CF-252B-6D08CDB79120}"/>
              </a:ext>
            </a:extLst>
          </p:cNvPr>
          <p:cNvSpPr>
            <a:spLocks noGrp="1"/>
          </p:cNvSpPr>
          <p:nvPr>
            <p:ph type="sldNum" sz="quarter" idx="12"/>
          </p:nvPr>
        </p:nvSpPr>
        <p:spPr/>
        <p:txBody>
          <a:bodyPr/>
          <a:lstStyle/>
          <a:p>
            <a:fld id="{9FCE33B3-A4A0-044A-A6BF-5DD9305F18F3}" type="slidenum">
              <a:rPr lang="de-DE" smtClean="0"/>
              <a:t>‹Nr.›</a:t>
            </a:fld>
            <a:endParaRPr lang="de-DE"/>
          </a:p>
        </p:txBody>
      </p:sp>
    </p:spTree>
    <p:extLst>
      <p:ext uri="{BB962C8B-B14F-4D97-AF65-F5344CB8AC3E}">
        <p14:creationId xmlns:p14="http://schemas.microsoft.com/office/powerpoint/2010/main" val="374891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F6D244D-85C3-AC91-801A-C7074B523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1895FCC-FB22-FB53-7F3D-C2F0B022C7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9920AC-A0F7-0304-9AE6-0481ACD1E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6BAC39-2E47-0C46-BA44-0DD8A30CC4CA}" type="datetimeFigureOut">
              <a:rPr lang="de-DE" smtClean="0"/>
              <a:t>05.01.2026</a:t>
            </a:fld>
            <a:endParaRPr lang="de-DE"/>
          </a:p>
        </p:txBody>
      </p:sp>
      <p:sp>
        <p:nvSpPr>
          <p:cNvPr id="5" name="Fußzeilenplatzhalter 4">
            <a:extLst>
              <a:ext uri="{FF2B5EF4-FFF2-40B4-BE49-F238E27FC236}">
                <a16:creationId xmlns:a16="http://schemas.microsoft.com/office/drawing/2014/main" id="{B86654D2-3A87-C940-7218-5EF1DF5D6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BA62C531-E538-F2D8-4753-9C8C27302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E33B3-A4A0-044A-A6BF-5DD9305F18F3}" type="slidenum">
              <a:rPr lang="de-DE" smtClean="0"/>
              <a:t>‹Nr.›</a:t>
            </a:fld>
            <a:endParaRPr lang="de-DE"/>
          </a:p>
        </p:txBody>
      </p:sp>
    </p:spTree>
    <p:extLst>
      <p:ext uri="{BB962C8B-B14F-4D97-AF65-F5344CB8AC3E}">
        <p14:creationId xmlns:p14="http://schemas.microsoft.com/office/powerpoint/2010/main" val="2825769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hrift, Diagramm, weiß, Text enthält.&#10;&#10;KI-generierte Inhalte können fehlerhaft sein.">
            <a:extLst>
              <a:ext uri="{FF2B5EF4-FFF2-40B4-BE49-F238E27FC236}">
                <a16:creationId xmlns:a16="http://schemas.microsoft.com/office/drawing/2014/main" id="{2CB25454-9321-EADB-CD78-47A047FDD979}"/>
              </a:ext>
            </a:extLst>
          </p:cNvPr>
          <p:cNvPicPr>
            <a:picLocks noChangeAspect="1"/>
          </p:cNvPicPr>
          <p:nvPr/>
        </p:nvPicPr>
        <p:blipFill>
          <a:blip r:embed="rId3"/>
          <a:stretch>
            <a:fillRect/>
          </a:stretch>
        </p:blipFill>
        <p:spPr>
          <a:xfrm>
            <a:off x="501261" y="220548"/>
            <a:ext cx="11460890" cy="6416904"/>
          </a:xfrm>
          <a:prstGeom prst="rect">
            <a:avLst/>
          </a:prstGeom>
        </p:spPr>
      </p:pic>
      <p:sp>
        <p:nvSpPr>
          <p:cNvPr id="2" name="Textfeld 1">
            <a:extLst>
              <a:ext uri="{FF2B5EF4-FFF2-40B4-BE49-F238E27FC236}">
                <a16:creationId xmlns:a16="http://schemas.microsoft.com/office/drawing/2014/main" id="{4D070ECE-EADC-28A0-3AAF-2F44B9845F78}"/>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39636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D0CB8-3FDD-2105-85C9-2329D9DCFFEC}"/>
            </a:ext>
          </a:extLst>
        </p:cNvPr>
        <p:cNvGrpSpPr/>
        <p:nvPr/>
      </p:nvGrpSpPr>
      <p:grpSpPr>
        <a:xfrm>
          <a:off x="0" y="0"/>
          <a:ext cx="0" cy="0"/>
          <a:chOff x="0" y="0"/>
          <a:chExt cx="0" cy="0"/>
        </a:xfrm>
      </p:grpSpPr>
      <p:pic>
        <p:nvPicPr>
          <p:cNvPr id="3" name="Grafik 2" descr="Ein Bild, das Text, Screenshot, Schrift, Brief enthält.&#10;&#10;KI-generierte Inhalte können fehlerhaft sein.">
            <a:extLst>
              <a:ext uri="{FF2B5EF4-FFF2-40B4-BE49-F238E27FC236}">
                <a16:creationId xmlns:a16="http://schemas.microsoft.com/office/drawing/2014/main" id="{918CDE1B-8E9C-DB6C-3BCF-A672F9F2D77A}"/>
              </a:ext>
            </a:extLst>
          </p:cNvPr>
          <p:cNvPicPr>
            <a:picLocks noChangeAspect="1"/>
          </p:cNvPicPr>
          <p:nvPr/>
        </p:nvPicPr>
        <p:blipFill>
          <a:blip r:embed="rId2"/>
          <a:srcRect l="11833" t="8604" r="22074" b="54875"/>
          <a:stretch>
            <a:fillRect/>
          </a:stretch>
        </p:blipFill>
        <p:spPr>
          <a:xfrm>
            <a:off x="76646" y="1821809"/>
            <a:ext cx="12038707" cy="4168444"/>
          </a:xfrm>
          <a:prstGeom prst="rect">
            <a:avLst/>
          </a:prstGeom>
        </p:spPr>
      </p:pic>
      <p:sp>
        <p:nvSpPr>
          <p:cNvPr id="5" name="Textfeld 4">
            <a:extLst>
              <a:ext uri="{FF2B5EF4-FFF2-40B4-BE49-F238E27FC236}">
                <a16:creationId xmlns:a16="http://schemas.microsoft.com/office/drawing/2014/main" id="{D4A2C125-4030-B37F-46D9-67DD0D31EF45}"/>
              </a:ext>
            </a:extLst>
          </p:cNvPr>
          <p:cNvSpPr txBox="1"/>
          <p:nvPr/>
        </p:nvSpPr>
        <p:spPr>
          <a:xfrm>
            <a:off x="1068071" y="867747"/>
            <a:ext cx="3096492"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Der Begriff „Apostel“</a:t>
            </a:r>
          </a:p>
        </p:txBody>
      </p:sp>
      <p:pic>
        <p:nvPicPr>
          <p:cNvPr id="2" name="Grafik 1">
            <a:extLst>
              <a:ext uri="{FF2B5EF4-FFF2-40B4-BE49-F238E27FC236}">
                <a16:creationId xmlns:a16="http://schemas.microsoft.com/office/drawing/2014/main" id="{2F788DE2-9EE4-7B5A-4D3A-02FC888D90AF}"/>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Tree>
    <p:extLst>
      <p:ext uri="{BB962C8B-B14F-4D97-AF65-F5344CB8AC3E}">
        <p14:creationId xmlns:p14="http://schemas.microsoft.com/office/powerpoint/2010/main" val="2439999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FBEB-1721-6765-6F1E-2F568478B9C4}"/>
            </a:ext>
          </a:extLst>
        </p:cNvPr>
        <p:cNvGrpSpPr/>
        <p:nvPr/>
      </p:nvGrpSpPr>
      <p:grpSpPr>
        <a:xfrm>
          <a:off x="0" y="0"/>
          <a:ext cx="0" cy="0"/>
          <a:chOff x="0" y="0"/>
          <a:chExt cx="0" cy="0"/>
        </a:xfrm>
      </p:grpSpPr>
      <p:pic>
        <p:nvPicPr>
          <p:cNvPr id="3" name="Grafik 2" descr="Ein Bild, das Text, Screenshot, Schrift, Brief enthält.&#10;&#10;KI-generierte Inhalte können fehlerhaft sein.">
            <a:extLst>
              <a:ext uri="{FF2B5EF4-FFF2-40B4-BE49-F238E27FC236}">
                <a16:creationId xmlns:a16="http://schemas.microsoft.com/office/drawing/2014/main" id="{72EACDDF-10F1-776B-E304-DE8FEBBA4507}"/>
              </a:ext>
            </a:extLst>
          </p:cNvPr>
          <p:cNvPicPr>
            <a:picLocks noChangeAspect="1"/>
          </p:cNvPicPr>
          <p:nvPr/>
        </p:nvPicPr>
        <p:blipFill>
          <a:blip r:embed="rId2"/>
          <a:srcRect l="3471" t="47619" r="2466"/>
          <a:stretch>
            <a:fillRect/>
          </a:stretch>
        </p:blipFill>
        <p:spPr>
          <a:xfrm>
            <a:off x="0" y="1706807"/>
            <a:ext cx="12183034" cy="4246124"/>
          </a:xfrm>
          <a:prstGeom prst="rect">
            <a:avLst/>
          </a:prstGeom>
        </p:spPr>
      </p:pic>
      <p:sp>
        <p:nvSpPr>
          <p:cNvPr id="5" name="Textfeld 4">
            <a:extLst>
              <a:ext uri="{FF2B5EF4-FFF2-40B4-BE49-F238E27FC236}">
                <a16:creationId xmlns:a16="http://schemas.microsoft.com/office/drawing/2014/main" id="{08DE1E60-E674-BACE-C93F-0E36D7B6C759}"/>
              </a:ext>
            </a:extLst>
          </p:cNvPr>
          <p:cNvSpPr txBox="1"/>
          <p:nvPr/>
        </p:nvSpPr>
        <p:spPr>
          <a:xfrm>
            <a:off x="1105394" y="1245142"/>
            <a:ext cx="3096492"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Der Begriff „Apostel“</a:t>
            </a:r>
          </a:p>
        </p:txBody>
      </p:sp>
      <p:pic>
        <p:nvPicPr>
          <p:cNvPr id="2" name="Grafik 1">
            <a:extLst>
              <a:ext uri="{FF2B5EF4-FFF2-40B4-BE49-F238E27FC236}">
                <a16:creationId xmlns:a16="http://schemas.microsoft.com/office/drawing/2014/main" id="{53A11CB0-315A-CB00-3DD8-244F2CFA6C21}"/>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4" name="Textfeld 3">
            <a:extLst>
              <a:ext uri="{FF2B5EF4-FFF2-40B4-BE49-F238E27FC236}">
                <a16:creationId xmlns:a16="http://schemas.microsoft.com/office/drawing/2014/main" id="{E3AFE817-EEEA-8B72-D944-F6A14CDC669B}"/>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217115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EE075-AD04-729B-73F5-468B743511E4}"/>
            </a:ext>
          </a:extLst>
        </p:cNvPr>
        <p:cNvGrpSpPr/>
        <p:nvPr/>
      </p:nvGrpSpPr>
      <p:grpSpPr>
        <a:xfrm>
          <a:off x="0" y="0"/>
          <a:ext cx="0" cy="0"/>
          <a:chOff x="0" y="0"/>
          <a:chExt cx="0" cy="0"/>
        </a:xfrm>
      </p:grpSpPr>
      <p:pic>
        <p:nvPicPr>
          <p:cNvPr id="4" name="Grafik 3" descr="Ein Bild, das Text, Screenshot, Schrift, Dokument enthält.&#10;&#10;KI-generierte Inhalte können fehlerhaft sein.">
            <a:extLst>
              <a:ext uri="{FF2B5EF4-FFF2-40B4-BE49-F238E27FC236}">
                <a16:creationId xmlns:a16="http://schemas.microsoft.com/office/drawing/2014/main" id="{5BDF397B-4179-276E-F229-B395548D5D99}"/>
              </a:ext>
            </a:extLst>
          </p:cNvPr>
          <p:cNvPicPr>
            <a:picLocks noChangeAspect="1"/>
          </p:cNvPicPr>
          <p:nvPr/>
        </p:nvPicPr>
        <p:blipFill>
          <a:blip r:embed="rId2"/>
          <a:srcRect l="12422" t="7184" r="22447" b="65425"/>
          <a:stretch>
            <a:fillRect/>
          </a:stretch>
        </p:blipFill>
        <p:spPr>
          <a:xfrm>
            <a:off x="156248" y="2037176"/>
            <a:ext cx="11879504" cy="3337257"/>
          </a:xfrm>
          <a:prstGeom prst="rect">
            <a:avLst/>
          </a:prstGeom>
        </p:spPr>
      </p:pic>
      <p:sp>
        <p:nvSpPr>
          <p:cNvPr id="5" name="Textfeld 4">
            <a:extLst>
              <a:ext uri="{FF2B5EF4-FFF2-40B4-BE49-F238E27FC236}">
                <a16:creationId xmlns:a16="http://schemas.microsoft.com/office/drawing/2014/main" id="{A2240165-F186-B3DA-8E6E-9A72205CA2FE}"/>
              </a:ext>
            </a:extLst>
          </p:cNvPr>
          <p:cNvSpPr txBox="1"/>
          <p:nvPr/>
        </p:nvSpPr>
        <p:spPr>
          <a:xfrm>
            <a:off x="1385311" y="941911"/>
            <a:ext cx="3096492"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Ämtervielfalt</a:t>
            </a:r>
          </a:p>
        </p:txBody>
      </p:sp>
      <p:pic>
        <p:nvPicPr>
          <p:cNvPr id="3" name="Grafik 2">
            <a:extLst>
              <a:ext uri="{FF2B5EF4-FFF2-40B4-BE49-F238E27FC236}">
                <a16:creationId xmlns:a16="http://schemas.microsoft.com/office/drawing/2014/main" id="{0488D750-834F-1B09-8386-4199A2C78744}"/>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04F04E9D-3E5E-C67B-702E-F38B45EDB0CA}"/>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628259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385DA-7E66-CC42-80F4-14681E5ADA5D}"/>
            </a:ext>
          </a:extLst>
        </p:cNvPr>
        <p:cNvGrpSpPr/>
        <p:nvPr/>
      </p:nvGrpSpPr>
      <p:grpSpPr>
        <a:xfrm>
          <a:off x="0" y="0"/>
          <a:ext cx="0" cy="0"/>
          <a:chOff x="0" y="0"/>
          <a:chExt cx="0" cy="0"/>
        </a:xfrm>
      </p:grpSpPr>
      <p:pic>
        <p:nvPicPr>
          <p:cNvPr id="4" name="Grafik 3" descr="Ein Bild, das Text, Screenshot, Schrift, Dokument enthält.&#10;&#10;KI-generierte Inhalte können fehlerhaft sein.">
            <a:extLst>
              <a:ext uri="{FF2B5EF4-FFF2-40B4-BE49-F238E27FC236}">
                <a16:creationId xmlns:a16="http://schemas.microsoft.com/office/drawing/2014/main" id="{5B09EBF4-7703-BB80-AA40-E3CFFE839CB7}"/>
              </a:ext>
            </a:extLst>
          </p:cNvPr>
          <p:cNvPicPr>
            <a:picLocks noChangeAspect="1"/>
          </p:cNvPicPr>
          <p:nvPr/>
        </p:nvPicPr>
        <p:blipFill>
          <a:blip r:embed="rId2"/>
          <a:srcRect l="3349" t="37051" r="3586"/>
          <a:stretch>
            <a:fillRect/>
          </a:stretch>
        </p:blipFill>
        <p:spPr>
          <a:xfrm>
            <a:off x="0" y="1231641"/>
            <a:ext cx="12129980" cy="5480656"/>
          </a:xfrm>
          <a:prstGeom prst="rect">
            <a:avLst/>
          </a:prstGeom>
        </p:spPr>
      </p:pic>
      <p:sp>
        <p:nvSpPr>
          <p:cNvPr id="5" name="Textfeld 4">
            <a:extLst>
              <a:ext uri="{FF2B5EF4-FFF2-40B4-BE49-F238E27FC236}">
                <a16:creationId xmlns:a16="http://schemas.microsoft.com/office/drawing/2014/main" id="{CE5F2167-F9F4-B14D-B9EC-6BA6545AF704}"/>
              </a:ext>
            </a:extLst>
          </p:cNvPr>
          <p:cNvSpPr txBox="1"/>
          <p:nvPr/>
        </p:nvSpPr>
        <p:spPr>
          <a:xfrm>
            <a:off x="1366651" y="772005"/>
            <a:ext cx="3096492"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Ämtervielfalt</a:t>
            </a:r>
          </a:p>
        </p:txBody>
      </p:sp>
      <p:pic>
        <p:nvPicPr>
          <p:cNvPr id="3" name="Grafik 2">
            <a:extLst>
              <a:ext uri="{FF2B5EF4-FFF2-40B4-BE49-F238E27FC236}">
                <a16:creationId xmlns:a16="http://schemas.microsoft.com/office/drawing/2014/main" id="{5CF2D7C4-4FB4-FDAE-CB66-1BE144BD3F8B}"/>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CB743426-6436-CB5D-9FF1-6091BEF0F52D}"/>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84078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709D-C5CF-9C4C-30A4-01D0E718265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D2CA7CBE-889C-B6CF-2935-0DA71239CAF1}"/>
              </a:ext>
            </a:extLst>
          </p:cNvPr>
          <p:cNvSpPr txBox="1"/>
          <p:nvPr/>
        </p:nvSpPr>
        <p:spPr>
          <a:xfrm>
            <a:off x="1661774" y="541173"/>
            <a:ext cx="77700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Die Rolle der Frau im Gottesdienst (1. Kor 11,2-16)</a:t>
            </a:r>
          </a:p>
        </p:txBody>
      </p:sp>
      <p:pic>
        <p:nvPicPr>
          <p:cNvPr id="5" name="Grafik 4" descr="Ein Bild, das Text, Schrift, Screenshot, Dokument enthält.&#10;&#10;KI-generierte Inhalte können fehlerhaft sein.">
            <a:extLst>
              <a:ext uri="{FF2B5EF4-FFF2-40B4-BE49-F238E27FC236}">
                <a16:creationId xmlns:a16="http://schemas.microsoft.com/office/drawing/2014/main" id="{70DD83BB-7CA5-47BA-3A0F-F707D94CF6CE}"/>
              </a:ext>
            </a:extLst>
          </p:cNvPr>
          <p:cNvPicPr>
            <a:picLocks noChangeAspect="1"/>
          </p:cNvPicPr>
          <p:nvPr/>
        </p:nvPicPr>
        <p:blipFill>
          <a:blip r:embed="rId2"/>
          <a:srcRect l="12771" t="11652" r="21029" b="1641"/>
          <a:stretch>
            <a:fillRect/>
          </a:stretch>
        </p:blipFill>
        <p:spPr>
          <a:xfrm>
            <a:off x="1989666" y="1121371"/>
            <a:ext cx="8212667" cy="5449345"/>
          </a:xfrm>
          <a:prstGeom prst="rect">
            <a:avLst/>
          </a:prstGeom>
        </p:spPr>
      </p:pic>
      <p:pic>
        <p:nvPicPr>
          <p:cNvPr id="4" name="Grafik 3">
            <a:extLst>
              <a:ext uri="{FF2B5EF4-FFF2-40B4-BE49-F238E27FC236}">
                <a16:creationId xmlns:a16="http://schemas.microsoft.com/office/drawing/2014/main" id="{89E3FC9F-9FFC-5EDA-C2A4-78E9E877B89A}"/>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E9187B95-A7E9-7F25-66DB-A228E4F5B915}"/>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40266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58492-5F4A-AE85-1A8D-8EB3BA95DE46}"/>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6E809693-D6D9-84AF-60B2-196C6F913D52}"/>
              </a:ext>
            </a:extLst>
          </p:cNvPr>
          <p:cNvSpPr txBox="1"/>
          <p:nvPr/>
        </p:nvSpPr>
        <p:spPr>
          <a:xfrm>
            <a:off x="503853" y="298577"/>
            <a:ext cx="77700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Die Rolle der Frau im Gottesdienst (1. Kor 11,2-16)</a:t>
            </a:r>
          </a:p>
        </p:txBody>
      </p:sp>
      <p:sp>
        <p:nvSpPr>
          <p:cNvPr id="8" name="Textfeld 7">
            <a:extLst>
              <a:ext uri="{FF2B5EF4-FFF2-40B4-BE49-F238E27FC236}">
                <a16:creationId xmlns:a16="http://schemas.microsoft.com/office/drawing/2014/main" id="{70FB744E-74E7-C7DE-6DEB-88569EEDE788}"/>
              </a:ext>
            </a:extLst>
          </p:cNvPr>
          <p:cNvSpPr txBox="1"/>
          <p:nvPr/>
        </p:nvSpPr>
        <p:spPr>
          <a:xfrm>
            <a:off x="503853" y="982176"/>
            <a:ext cx="11349628" cy="5262979"/>
          </a:xfrm>
          <a:prstGeom prst="rect">
            <a:avLst/>
          </a:prstGeom>
          <a:noFill/>
        </p:spPr>
        <p:txBody>
          <a:bodyPr wrap="square">
            <a:spAutoFit/>
          </a:bodyPr>
          <a:lstStyle/>
          <a:p>
            <a:r>
              <a:rPr lang="de-DE" sz="2400" dirty="0"/>
              <a:t>In 1. Korinther 11 schreibt Paulus: „Ich will aber, dass ihr wisst, dass Christus das Haupt eines jeden Mannes ist; der Mann aber ist das Haupt der Frau; Gott aber ist das Haupt Christi. Ein jeder Mann, der betet oder prophetisch redet und hat etwas auf dem Haupt, der schändet sein Haupt. Jede Frau aber, die betet oder prophetisch redet mit unbedecktem Haupt, die schändet ihr Haupt.“ (1. Korinther 11,3–5)</a:t>
            </a:r>
          </a:p>
          <a:p>
            <a:r>
              <a:rPr lang="de-DE" sz="2400" dirty="0"/>
              <a:t>→ Männer sollen ohne, Frauen mit bedecktem Haupt beten.</a:t>
            </a:r>
          </a:p>
          <a:p>
            <a:endParaRPr lang="de-DE" sz="2400" dirty="0">
              <a:solidFill>
                <a:srgbClr val="0070C0"/>
              </a:solidFill>
            </a:endParaRPr>
          </a:p>
          <a:p>
            <a:r>
              <a:rPr lang="de-DE" sz="2400" dirty="0">
                <a:solidFill>
                  <a:srgbClr val="0070C0"/>
                </a:solidFill>
              </a:rPr>
              <a:t>Frage: Gilt das heute noch?</a:t>
            </a:r>
          </a:p>
          <a:p>
            <a:endParaRPr lang="de-DE" sz="2400" dirty="0"/>
          </a:p>
          <a:p>
            <a:r>
              <a:rPr lang="de-DE" sz="2400" dirty="0"/>
              <a:t>Dann betont Paulus: „Doch im Herrn ist weder die Frau ohne den Mann noch der Mann ohne die Frau; denn wie die Frau von dem Mann, so ist auch der Mann durch die Frau; aber alles von Gott.“ (1. Korinther 11,11–12)</a:t>
            </a:r>
          </a:p>
          <a:p>
            <a:r>
              <a:rPr lang="de-DE" sz="2400" dirty="0"/>
              <a:t>→ Beide gehören zusammen und kommen von Gott, so wie Gott das ursprünglich geordnet hat.</a:t>
            </a:r>
          </a:p>
        </p:txBody>
      </p:sp>
      <p:sp>
        <p:nvSpPr>
          <p:cNvPr id="2" name="Textfeld 1">
            <a:extLst>
              <a:ext uri="{FF2B5EF4-FFF2-40B4-BE49-F238E27FC236}">
                <a16:creationId xmlns:a16="http://schemas.microsoft.com/office/drawing/2014/main" id="{B99F3A71-7011-2326-B37F-B624B08C5489}"/>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963246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97851-959C-10B2-E3AE-5946D567A881}"/>
            </a:ext>
          </a:extLst>
        </p:cNvPr>
        <p:cNvGrpSpPr/>
        <p:nvPr/>
      </p:nvGrpSpPr>
      <p:grpSpPr>
        <a:xfrm>
          <a:off x="0" y="0"/>
          <a:ext cx="0" cy="0"/>
          <a:chOff x="0" y="0"/>
          <a:chExt cx="0" cy="0"/>
        </a:xfrm>
      </p:grpSpPr>
      <p:pic>
        <p:nvPicPr>
          <p:cNvPr id="5" name="Grafik 4" descr="Ein Bild, das Text, Screenshot, Schrift, Zahl enthält.&#10;&#10;KI-generierte Inhalte können fehlerhaft sein.">
            <a:extLst>
              <a:ext uri="{FF2B5EF4-FFF2-40B4-BE49-F238E27FC236}">
                <a16:creationId xmlns:a16="http://schemas.microsoft.com/office/drawing/2014/main" id="{FB2EF439-3FF2-0BB5-A450-532BCD0C4830}"/>
              </a:ext>
            </a:extLst>
          </p:cNvPr>
          <p:cNvPicPr>
            <a:picLocks noChangeAspect="1"/>
          </p:cNvPicPr>
          <p:nvPr/>
        </p:nvPicPr>
        <p:blipFill>
          <a:blip r:embed="rId2"/>
          <a:srcRect l="1593" t="5353" r="956"/>
          <a:stretch>
            <a:fillRect/>
          </a:stretch>
        </p:blipFill>
        <p:spPr>
          <a:xfrm>
            <a:off x="0" y="1132663"/>
            <a:ext cx="12005108" cy="5480656"/>
          </a:xfrm>
          <a:prstGeom prst="rect">
            <a:avLst/>
          </a:prstGeom>
        </p:spPr>
      </p:pic>
      <p:pic>
        <p:nvPicPr>
          <p:cNvPr id="2" name="Grafik 1">
            <a:extLst>
              <a:ext uri="{FF2B5EF4-FFF2-40B4-BE49-F238E27FC236}">
                <a16:creationId xmlns:a16="http://schemas.microsoft.com/office/drawing/2014/main" id="{274895C8-1702-BA05-3BF6-8712233C8A3F}"/>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6" name="Textfeld 5">
            <a:extLst>
              <a:ext uri="{FF2B5EF4-FFF2-40B4-BE49-F238E27FC236}">
                <a16:creationId xmlns:a16="http://schemas.microsoft.com/office/drawing/2014/main" id="{3806CB81-5FF7-3E67-0644-1CF57A4441A9}"/>
              </a:ext>
            </a:extLst>
          </p:cNvPr>
          <p:cNvSpPr txBox="1"/>
          <p:nvPr/>
        </p:nvSpPr>
        <p:spPr>
          <a:xfrm>
            <a:off x="1661774" y="541173"/>
            <a:ext cx="77700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Die Rolle der Frau im Gottesdienst (1. Kor 11,2-16)</a:t>
            </a:r>
          </a:p>
        </p:txBody>
      </p:sp>
      <p:sp>
        <p:nvSpPr>
          <p:cNvPr id="3" name="Textfeld 2">
            <a:extLst>
              <a:ext uri="{FF2B5EF4-FFF2-40B4-BE49-F238E27FC236}">
                <a16:creationId xmlns:a16="http://schemas.microsoft.com/office/drawing/2014/main" id="{9EF42EC7-044E-32EE-1B72-25346DE3EA6D}"/>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939372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B67C7-79F5-A9F1-2987-C9D252D8C368}"/>
            </a:ext>
          </a:extLst>
        </p:cNvPr>
        <p:cNvGrpSpPr/>
        <p:nvPr/>
      </p:nvGrpSpPr>
      <p:grpSpPr>
        <a:xfrm>
          <a:off x="0" y="0"/>
          <a:ext cx="0" cy="0"/>
          <a:chOff x="0" y="0"/>
          <a:chExt cx="0" cy="0"/>
        </a:xfrm>
      </p:grpSpPr>
      <p:pic>
        <p:nvPicPr>
          <p:cNvPr id="4" name="Grafik 3" descr="Ein Bild, das Text, Schrift, Screenshot, Dokument enthält.&#10;&#10;KI-generierte Inhalte können fehlerhaft sein.">
            <a:extLst>
              <a:ext uri="{FF2B5EF4-FFF2-40B4-BE49-F238E27FC236}">
                <a16:creationId xmlns:a16="http://schemas.microsoft.com/office/drawing/2014/main" id="{11C8664E-6AE4-2333-7AEA-CDDA9F4829C6}"/>
              </a:ext>
            </a:extLst>
          </p:cNvPr>
          <p:cNvPicPr>
            <a:picLocks noChangeAspect="1"/>
          </p:cNvPicPr>
          <p:nvPr/>
        </p:nvPicPr>
        <p:blipFill>
          <a:blip r:embed="rId2"/>
          <a:srcRect l="13973" t="16121" r="19332" b="4625"/>
          <a:stretch>
            <a:fillRect/>
          </a:stretch>
        </p:blipFill>
        <p:spPr>
          <a:xfrm>
            <a:off x="517358" y="1231641"/>
            <a:ext cx="10346152" cy="4960412"/>
          </a:xfrm>
          <a:prstGeom prst="rect">
            <a:avLst/>
          </a:prstGeom>
        </p:spPr>
      </p:pic>
      <p:sp>
        <p:nvSpPr>
          <p:cNvPr id="6" name="Textfeld 5">
            <a:extLst>
              <a:ext uri="{FF2B5EF4-FFF2-40B4-BE49-F238E27FC236}">
                <a16:creationId xmlns:a16="http://schemas.microsoft.com/office/drawing/2014/main" id="{DC4534D6-4533-37D3-2F57-73A44CB1FECC}"/>
              </a:ext>
            </a:extLst>
          </p:cNvPr>
          <p:cNvSpPr txBox="1"/>
          <p:nvPr/>
        </p:nvSpPr>
        <p:spPr>
          <a:xfrm>
            <a:off x="710542" y="487129"/>
            <a:ext cx="77700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Die Rolle der Frau im Gottesdienst (1. Kor 14,33-38)</a:t>
            </a:r>
          </a:p>
        </p:txBody>
      </p:sp>
      <p:pic>
        <p:nvPicPr>
          <p:cNvPr id="3" name="Grafik 2">
            <a:extLst>
              <a:ext uri="{FF2B5EF4-FFF2-40B4-BE49-F238E27FC236}">
                <a16:creationId xmlns:a16="http://schemas.microsoft.com/office/drawing/2014/main" id="{5C548EB7-3D48-CC05-C0D9-8D13301F1511}"/>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61BAFD5E-3A2C-1F7D-C687-FB41493F148A}"/>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4063709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2BC31-C905-E01D-6066-1A9CA91A8132}"/>
            </a:ext>
          </a:extLst>
        </p:cNvPr>
        <p:cNvGrpSpPr/>
        <p:nvPr/>
      </p:nvGrpSpPr>
      <p:grpSpPr>
        <a:xfrm>
          <a:off x="0" y="0"/>
          <a:ext cx="0" cy="0"/>
          <a:chOff x="0" y="0"/>
          <a:chExt cx="0" cy="0"/>
        </a:xfrm>
      </p:grpSpPr>
      <p:pic>
        <p:nvPicPr>
          <p:cNvPr id="5" name="Grafik 4" descr="Ein Bild, das Text, Screenshot, Schrift, Zahl enthält.&#10;&#10;KI-generierte Inhalte können fehlerhaft sein.">
            <a:extLst>
              <a:ext uri="{FF2B5EF4-FFF2-40B4-BE49-F238E27FC236}">
                <a16:creationId xmlns:a16="http://schemas.microsoft.com/office/drawing/2014/main" id="{76A97280-0659-D9AA-347E-005660244B7C}"/>
              </a:ext>
            </a:extLst>
          </p:cNvPr>
          <p:cNvPicPr>
            <a:picLocks noChangeAspect="1"/>
          </p:cNvPicPr>
          <p:nvPr/>
        </p:nvPicPr>
        <p:blipFill>
          <a:blip r:embed="rId2"/>
          <a:srcRect l="1425" b="2103"/>
          <a:stretch>
            <a:fillRect/>
          </a:stretch>
        </p:blipFill>
        <p:spPr>
          <a:xfrm>
            <a:off x="2341033" y="0"/>
            <a:ext cx="7920567" cy="6601373"/>
          </a:xfrm>
          <a:prstGeom prst="rect">
            <a:avLst/>
          </a:prstGeom>
        </p:spPr>
      </p:pic>
      <p:pic>
        <p:nvPicPr>
          <p:cNvPr id="3" name="Grafik 2">
            <a:extLst>
              <a:ext uri="{FF2B5EF4-FFF2-40B4-BE49-F238E27FC236}">
                <a16:creationId xmlns:a16="http://schemas.microsoft.com/office/drawing/2014/main" id="{115818C4-546F-5EB9-78BE-76A2B6EECF1A}"/>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F6CEBAB7-ED1A-FDAE-1041-417B97022D68}"/>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483560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4F93-0FBC-5ABA-B34E-9C4FCC397B11}"/>
            </a:ext>
          </a:extLst>
        </p:cNvPr>
        <p:cNvGrpSpPr/>
        <p:nvPr/>
      </p:nvGrpSpPr>
      <p:grpSpPr>
        <a:xfrm>
          <a:off x="0" y="0"/>
          <a:ext cx="0" cy="0"/>
          <a:chOff x="0" y="0"/>
          <a:chExt cx="0" cy="0"/>
        </a:xfrm>
      </p:grpSpPr>
      <p:pic>
        <p:nvPicPr>
          <p:cNvPr id="6" name="Grafik 5" descr="Ein Bild, das Text, Schrift, Screenshot, Dokument enthält.&#10;&#10;KI-generierte Inhalte können fehlerhaft sein.">
            <a:extLst>
              <a:ext uri="{FF2B5EF4-FFF2-40B4-BE49-F238E27FC236}">
                <a16:creationId xmlns:a16="http://schemas.microsoft.com/office/drawing/2014/main" id="{D1CBCDC5-B346-6527-7320-7534330A257B}"/>
              </a:ext>
            </a:extLst>
          </p:cNvPr>
          <p:cNvPicPr>
            <a:picLocks noChangeAspect="1"/>
          </p:cNvPicPr>
          <p:nvPr/>
        </p:nvPicPr>
        <p:blipFill>
          <a:blip r:embed="rId2"/>
          <a:srcRect l="959" t="15344" r="2171"/>
          <a:stretch>
            <a:fillRect/>
          </a:stretch>
        </p:blipFill>
        <p:spPr>
          <a:xfrm>
            <a:off x="411667" y="982175"/>
            <a:ext cx="11047365" cy="5329032"/>
          </a:xfrm>
          <a:prstGeom prst="rect">
            <a:avLst/>
          </a:prstGeom>
        </p:spPr>
      </p:pic>
      <p:sp>
        <p:nvSpPr>
          <p:cNvPr id="3" name="Textfeld 2">
            <a:extLst>
              <a:ext uri="{FF2B5EF4-FFF2-40B4-BE49-F238E27FC236}">
                <a16:creationId xmlns:a16="http://schemas.microsoft.com/office/drawing/2014/main" id="{5B364401-EA0C-3DD3-7A95-F1ECFC64D5FE}"/>
              </a:ext>
            </a:extLst>
          </p:cNvPr>
          <p:cNvSpPr txBox="1"/>
          <p:nvPr/>
        </p:nvSpPr>
        <p:spPr>
          <a:xfrm>
            <a:off x="612571" y="457839"/>
            <a:ext cx="77700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Die Rolle der Frau im Gottesdienst (1. Tim 2,8-15)</a:t>
            </a:r>
          </a:p>
        </p:txBody>
      </p:sp>
      <p:pic>
        <p:nvPicPr>
          <p:cNvPr id="4" name="Grafik 3">
            <a:extLst>
              <a:ext uri="{FF2B5EF4-FFF2-40B4-BE49-F238E27FC236}">
                <a16:creationId xmlns:a16="http://schemas.microsoft.com/office/drawing/2014/main" id="{2562C1D1-089D-AE1F-92F1-2EFAC328A6B2}"/>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63E2E0E0-2C9D-909F-C8C6-E9072F9E9A49}"/>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00030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C9290BA-9744-E170-450C-6E1DA6A7AA90}"/>
              </a:ext>
            </a:extLst>
          </p:cNvPr>
          <p:cNvSpPr>
            <a:spLocks noGrp="1"/>
          </p:cNvSpPr>
          <p:nvPr>
            <p:ph type="title"/>
          </p:nvPr>
        </p:nvSpPr>
        <p:spPr>
          <a:xfrm>
            <a:off x="838200" y="557189"/>
            <a:ext cx="3374136" cy="5567891"/>
          </a:xfrm>
        </p:spPr>
        <p:txBody>
          <a:bodyPr>
            <a:normAutofit/>
          </a:bodyPr>
          <a:lstStyle/>
          <a:p>
            <a:r>
              <a:rPr lang="de-DE" sz="4800" dirty="0"/>
              <a:t>Warum sitzen wir hier zusammen?</a:t>
            </a:r>
          </a:p>
        </p:txBody>
      </p:sp>
      <p:graphicFrame>
        <p:nvGraphicFramePr>
          <p:cNvPr id="7" name="Inhaltsplatzhalter 2">
            <a:extLst>
              <a:ext uri="{FF2B5EF4-FFF2-40B4-BE49-F238E27FC236}">
                <a16:creationId xmlns:a16="http://schemas.microsoft.com/office/drawing/2014/main" id="{6B81A3C3-0089-F640-D166-7D583C7BD663}"/>
              </a:ext>
            </a:extLst>
          </p:cNvPr>
          <p:cNvGraphicFramePr>
            <a:graphicFrameLocks noGrp="1"/>
          </p:cNvGraphicFramePr>
          <p:nvPr>
            <p:ph idx="1"/>
            <p:extLst>
              <p:ext uri="{D42A27DB-BD31-4B8C-83A1-F6EECF244321}">
                <p14:modId xmlns:p14="http://schemas.microsoft.com/office/powerpoint/2010/main" val="139264297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a:extLst>
              <a:ext uri="{FF2B5EF4-FFF2-40B4-BE49-F238E27FC236}">
                <a16:creationId xmlns:a16="http://schemas.microsoft.com/office/drawing/2014/main" id="{E6185A74-E7E0-04FD-CFE1-83599D4C7B14}"/>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720818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6F10B-8607-46C4-BF1B-1E2450273D12}"/>
            </a:ext>
          </a:extLst>
        </p:cNvPr>
        <p:cNvGrpSpPr/>
        <p:nvPr/>
      </p:nvGrpSpPr>
      <p:grpSpPr>
        <a:xfrm>
          <a:off x="0" y="0"/>
          <a:ext cx="0" cy="0"/>
          <a:chOff x="0" y="0"/>
          <a:chExt cx="0" cy="0"/>
        </a:xfrm>
      </p:grpSpPr>
      <p:pic>
        <p:nvPicPr>
          <p:cNvPr id="4" name="Grafik 3" descr="Ein Bild, das Text, Screenshot, Schrift, Zahl enthält.&#10;&#10;KI-generierte Inhalte können fehlerhaft sein.">
            <a:extLst>
              <a:ext uri="{FF2B5EF4-FFF2-40B4-BE49-F238E27FC236}">
                <a16:creationId xmlns:a16="http://schemas.microsoft.com/office/drawing/2014/main" id="{04E65D7F-BE6B-8FC0-99FA-FD0D5D267AC4}"/>
              </a:ext>
            </a:extLst>
          </p:cNvPr>
          <p:cNvPicPr>
            <a:picLocks noChangeAspect="1"/>
          </p:cNvPicPr>
          <p:nvPr/>
        </p:nvPicPr>
        <p:blipFill>
          <a:blip r:embed="rId2"/>
          <a:stretch>
            <a:fillRect/>
          </a:stretch>
        </p:blipFill>
        <p:spPr>
          <a:xfrm>
            <a:off x="1607852" y="0"/>
            <a:ext cx="8976295" cy="6605198"/>
          </a:xfrm>
          <a:prstGeom prst="rect">
            <a:avLst/>
          </a:prstGeom>
        </p:spPr>
      </p:pic>
      <p:pic>
        <p:nvPicPr>
          <p:cNvPr id="3" name="Grafik 2">
            <a:extLst>
              <a:ext uri="{FF2B5EF4-FFF2-40B4-BE49-F238E27FC236}">
                <a16:creationId xmlns:a16="http://schemas.microsoft.com/office/drawing/2014/main" id="{B24E70FF-3598-7CA8-0890-EDB2356370D3}"/>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5D970B8E-2E41-68A3-AFE8-E80C6AFB1A22}"/>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65740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18735-9366-D98C-8442-58FB681F0235}"/>
            </a:ext>
          </a:extLst>
        </p:cNvPr>
        <p:cNvGrpSpPr/>
        <p:nvPr/>
      </p:nvGrpSpPr>
      <p:grpSpPr>
        <a:xfrm>
          <a:off x="0" y="0"/>
          <a:ext cx="0" cy="0"/>
          <a:chOff x="0" y="0"/>
          <a:chExt cx="0" cy="0"/>
        </a:xfrm>
      </p:grpSpPr>
      <p:pic>
        <p:nvPicPr>
          <p:cNvPr id="4" name="Grafik 3" descr="Ein Bild, das Text, Schrift, Screenshot, Dokument enthält.&#10;&#10;KI-generierte Inhalte können fehlerhaft sein.">
            <a:extLst>
              <a:ext uri="{FF2B5EF4-FFF2-40B4-BE49-F238E27FC236}">
                <a16:creationId xmlns:a16="http://schemas.microsoft.com/office/drawing/2014/main" id="{348D4167-A3AA-3CC6-A56A-58234A7DAA2E}"/>
              </a:ext>
            </a:extLst>
          </p:cNvPr>
          <p:cNvPicPr>
            <a:picLocks noChangeAspect="1"/>
          </p:cNvPicPr>
          <p:nvPr/>
        </p:nvPicPr>
        <p:blipFill>
          <a:blip r:embed="rId2"/>
          <a:srcRect l="11275" t="10078" r="14869"/>
          <a:stretch>
            <a:fillRect/>
          </a:stretch>
        </p:blipFill>
        <p:spPr>
          <a:xfrm>
            <a:off x="915325" y="826106"/>
            <a:ext cx="10361350" cy="5886191"/>
          </a:xfrm>
          <a:prstGeom prst="rect">
            <a:avLst/>
          </a:prstGeom>
        </p:spPr>
      </p:pic>
      <p:sp>
        <p:nvSpPr>
          <p:cNvPr id="5" name="Textfeld 4">
            <a:extLst>
              <a:ext uri="{FF2B5EF4-FFF2-40B4-BE49-F238E27FC236}">
                <a16:creationId xmlns:a16="http://schemas.microsoft.com/office/drawing/2014/main" id="{F378A9CA-CF2C-6547-9E84-9CE27CE389DC}"/>
              </a:ext>
            </a:extLst>
          </p:cNvPr>
          <p:cNvSpPr txBox="1"/>
          <p:nvPr/>
        </p:nvSpPr>
        <p:spPr>
          <a:xfrm>
            <a:off x="1139260" y="343438"/>
            <a:ext cx="77700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Frauen und Männer (Gal 3,28)</a:t>
            </a:r>
          </a:p>
        </p:txBody>
      </p:sp>
      <p:pic>
        <p:nvPicPr>
          <p:cNvPr id="3" name="Grafik 2">
            <a:extLst>
              <a:ext uri="{FF2B5EF4-FFF2-40B4-BE49-F238E27FC236}">
                <a16:creationId xmlns:a16="http://schemas.microsoft.com/office/drawing/2014/main" id="{4A5B3D51-EB8C-2641-0830-D0F9456F4581}"/>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BDC9BF24-4B13-E9BA-9421-F5B0480BFC74}"/>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076807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E180C-DE2B-840C-16D5-CC61615D8C18}"/>
            </a:ext>
          </a:extLst>
        </p:cNvPr>
        <p:cNvGrpSpPr/>
        <p:nvPr/>
      </p:nvGrpSpPr>
      <p:grpSpPr>
        <a:xfrm>
          <a:off x="0" y="0"/>
          <a:ext cx="0" cy="0"/>
          <a:chOff x="0" y="0"/>
          <a:chExt cx="0" cy="0"/>
        </a:xfrm>
      </p:grpSpPr>
      <p:pic>
        <p:nvPicPr>
          <p:cNvPr id="6" name="Grafik 5" descr="Ein Bild, das Text, Screenshot, Schrift, Zahl enthält.&#10;&#10;KI-generierte Inhalte können fehlerhaft sein.">
            <a:extLst>
              <a:ext uri="{FF2B5EF4-FFF2-40B4-BE49-F238E27FC236}">
                <a16:creationId xmlns:a16="http://schemas.microsoft.com/office/drawing/2014/main" id="{7055C221-7BB9-C45B-E8E0-6286740AC174}"/>
              </a:ext>
            </a:extLst>
          </p:cNvPr>
          <p:cNvPicPr>
            <a:picLocks noChangeAspect="1"/>
          </p:cNvPicPr>
          <p:nvPr/>
        </p:nvPicPr>
        <p:blipFill>
          <a:blip r:embed="rId2"/>
          <a:stretch>
            <a:fillRect/>
          </a:stretch>
        </p:blipFill>
        <p:spPr>
          <a:xfrm>
            <a:off x="240411" y="472726"/>
            <a:ext cx="11711177" cy="6303225"/>
          </a:xfrm>
          <a:prstGeom prst="rect">
            <a:avLst/>
          </a:prstGeom>
        </p:spPr>
      </p:pic>
      <p:pic>
        <p:nvPicPr>
          <p:cNvPr id="3" name="Grafik 2">
            <a:extLst>
              <a:ext uri="{FF2B5EF4-FFF2-40B4-BE49-F238E27FC236}">
                <a16:creationId xmlns:a16="http://schemas.microsoft.com/office/drawing/2014/main" id="{4CB8CF28-6413-026A-1194-8ADD95C5FCE8}"/>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9DECB1A1-64C8-7B81-AB84-E7A857021658}"/>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811871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28548-75E5-6134-3159-F3C63DB4894A}"/>
            </a:ext>
          </a:extLst>
        </p:cNvPr>
        <p:cNvGrpSpPr/>
        <p:nvPr/>
      </p:nvGrpSpPr>
      <p:grpSpPr>
        <a:xfrm>
          <a:off x="0" y="0"/>
          <a:ext cx="0" cy="0"/>
          <a:chOff x="0" y="0"/>
          <a:chExt cx="0" cy="0"/>
        </a:xfrm>
      </p:grpSpPr>
      <p:pic>
        <p:nvPicPr>
          <p:cNvPr id="7" name="Grafik 6" descr="Ein Bild, das Text, Screenshot, Schrift enthält.&#10;&#10;KI-generierte Inhalte können fehlerhaft sein.">
            <a:extLst>
              <a:ext uri="{FF2B5EF4-FFF2-40B4-BE49-F238E27FC236}">
                <a16:creationId xmlns:a16="http://schemas.microsoft.com/office/drawing/2014/main" id="{F4579B0B-BFD2-0F5B-FA71-64E394A50005}"/>
              </a:ext>
            </a:extLst>
          </p:cNvPr>
          <p:cNvPicPr>
            <a:picLocks noChangeAspect="1"/>
          </p:cNvPicPr>
          <p:nvPr/>
        </p:nvPicPr>
        <p:blipFill>
          <a:blip r:embed="rId2"/>
          <a:srcRect l="2212" t="22672" r="1014" b="8752"/>
          <a:stretch>
            <a:fillRect/>
          </a:stretch>
        </p:blipFill>
        <p:spPr>
          <a:xfrm>
            <a:off x="760307" y="1541447"/>
            <a:ext cx="10671386" cy="4085069"/>
          </a:xfrm>
          <a:prstGeom prst="rect">
            <a:avLst/>
          </a:prstGeom>
        </p:spPr>
      </p:pic>
      <p:sp>
        <p:nvSpPr>
          <p:cNvPr id="3" name="Textfeld 2">
            <a:extLst>
              <a:ext uri="{FF2B5EF4-FFF2-40B4-BE49-F238E27FC236}">
                <a16:creationId xmlns:a16="http://schemas.microsoft.com/office/drawing/2014/main" id="{AB6B8DD1-B413-C2FD-F9F8-16DA0AE5E861}"/>
              </a:ext>
            </a:extLst>
          </p:cNvPr>
          <p:cNvSpPr txBox="1"/>
          <p:nvPr/>
        </p:nvSpPr>
        <p:spPr>
          <a:xfrm>
            <a:off x="760307" y="464229"/>
            <a:ext cx="8757920" cy="1077218"/>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Argumente aus dem Bereich der Dogmatik (Glaubenslehre)</a:t>
            </a:r>
          </a:p>
        </p:txBody>
      </p:sp>
      <p:pic>
        <p:nvPicPr>
          <p:cNvPr id="5" name="Grafik 4">
            <a:extLst>
              <a:ext uri="{FF2B5EF4-FFF2-40B4-BE49-F238E27FC236}">
                <a16:creationId xmlns:a16="http://schemas.microsoft.com/office/drawing/2014/main" id="{48149D81-3D85-8E22-C143-992871082414}"/>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E7DCC6F3-3F57-79FC-4AFD-A5F6C8186F6D}"/>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614748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920DB-EB3C-DF9B-6703-8754273C882F}"/>
            </a:ext>
          </a:extLst>
        </p:cNvPr>
        <p:cNvGrpSpPr/>
        <p:nvPr/>
      </p:nvGrpSpPr>
      <p:grpSpPr>
        <a:xfrm>
          <a:off x="0" y="0"/>
          <a:ext cx="0" cy="0"/>
          <a:chOff x="0" y="0"/>
          <a:chExt cx="0" cy="0"/>
        </a:xfrm>
      </p:grpSpPr>
      <p:pic>
        <p:nvPicPr>
          <p:cNvPr id="4" name="Grafik 3" descr="Ein Bild, das Text, Screenshot, Schrift, Zahl enthält.&#10;&#10;KI-generierte Inhalte können fehlerhaft sein.">
            <a:extLst>
              <a:ext uri="{FF2B5EF4-FFF2-40B4-BE49-F238E27FC236}">
                <a16:creationId xmlns:a16="http://schemas.microsoft.com/office/drawing/2014/main" id="{0B26AA73-7A1B-6032-7836-36241013A984}"/>
              </a:ext>
            </a:extLst>
          </p:cNvPr>
          <p:cNvPicPr>
            <a:picLocks noChangeAspect="1"/>
          </p:cNvPicPr>
          <p:nvPr/>
        </p:nvPicPr>
        <p:blipFill>
          <a:blip r:embed="rId2"/>
          <a:srcRect t="-527" b="52004"/>
          <a:stretch>
            <a:fillRect/>
          </a:stretch>
        </p:blipFill>
        <p:spPr>
          <a:xfrm>
            <a:off x="0" y="1618861"/>
            <a:ext cx="12238472" cy="3620278"/>
          </a:xfrm>
          <a:prstGeom prst="rect">
            <a:avLst/>
          </a:prstGeom>
        </p:spPr>
      </p:pic>
      <p:sp>
        <p:nvSpPr>
          <p:cNvPr id="5" name="Textfeld 4">
            <a:extLst>
              <a:ext uri="{FF2B5EF4-FFF2-40B4-BE49-F238E27FC236}">
                <a16:creationId xmlns:a16="http://schemas.microsoft.com/office/drawing/2014/main" id="{02DD675F-FA76-6518-DB2B-3AA04286138C}"/>
              </a:ext>
            </a:extLst>
          </p:cNvPr>
          <p:cNvSpPr txBox="1"/>
          <p:nvPr/>
        </p:nvSpPr>
        <p:spPr>
          <a:xfrm>
            <a:off x="447756" y="1901651"/>
            <a:ext cx="2266759"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Die Apostel</a:t>
            </a:r>
          </a:p>
        </p:txBody>
      </p:sp>
      <p:pic>
        <p:nvPicPr>
          <p:cNvPr id="3" name="Grafik 2">
            <a:extLst>
              <a:ext uri="{FF2B5EF4-FFF2-40B4-BE49-F238E27FC236}">
                <a16:creationId xmlns:a16="http://schemas.microsoft.com/office/drawing/2014/main" id="{23591AC2-D748-A472-A334-39E1C0904475}"/>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51CC6019-6E8F-ABB9-A48C-3733A1F9B4AA}"/>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31088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E6B41-5054-E75C-B78C-42D7A7C21D78}"/>
            </a:ext>
          </a:extLst>
        </p:cNvPr>
        <p:cNvGrpSpPr/>
        <p:nvPr/>
      </p:nvGrpSpPr>
      <p:grpSpPr>
        <a:xfrm>
          <a:off x="0" y="0"/>
          <a:ext cx="0" cy="0"/>
          <a:chOff x="0" y="0"/>
          <a:chExt cx="0" cy="0"/>
        </a:xfrm>
      </p:grpSpPr>
      <p:pic>
        <p:nvPicPr>
          <p:cNvPr id="4" name="Grafik 3" descr="Ein Bild, das Text, Screenshot, Schrift, Zahl enthält.&#10;&#10;KI-generierte Inhalte können fehlerhaft sein.">
            <a:extLst>
              <a:ext uri="{FF2B5EF4-FFF2-40B4-BE49-F238E27FC236}">
                <a16:creationId xmlns:a16="http://schemas.microsoft.com/office/drawing/2014/main" id="{71B6E95F-AD90-6271-B350-6B3E301DA37A}"/>
              </a:ext>
            </a:extLst>
          </p:cNvPr>
          <p:cNvPicPr>
            <a:picLocks noChangeAspect="1"/>
          </p:cNvPicPr>
          <p:nvPr/>
        </p:nvPicPr>
        <p:blipFill>
          <a:blip r:embed="rId2"/>
          <a:srcRect t="47996"/>
          <a:stretch>
            <a:fillRect/>
          </a:stretch>
        </p:blipFill>
        <p:spPr>
          <a:xfrm>
            <a:off x="0" y="1608454"/>
            <a:ext cx="12232094" cy="3877946"/>
          </a:xfrm>
          <a:prstGeom prst="rect">
            <a:avLst/>
          </a:prstGeom>
        </p:spPr>
      </p:pic>
      <p:sp>
        <p:nvSpPr>
          <p:cNvPr id="6" name="Textfeld 5">
            <a:extLst>
              <a:ext uri="{FF2B5EF4-FFF2-40B4-BE49-F238E27FC236}">
                <a16:creationId xmlns:a16="http://schemas.microsoft.com/office/drawing/2014/main" id="{FDFFFF96-1E67-AAE6-66DD-BAFA9DBA5430}"/>
              </a:ext>
            </a:extLst>
          </p:cNvPr>
          <p:cNvSpPr txBox="1"/>
          <p:nvPr/>
        </p:nvSpPr>
        <p:spPr>
          <a:xfrm>
            <a:off x="437732" y="1608454"/>
            <a:ext cx="2266759"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Mann und Frau</a:t>
            </a:r>
          </a:p>
        </p:txBody>
      </p:sp>
      <p:pic>
        <p:nvPicPr>
          <p:cNvPr id="3" name="Grafik 2">
            <a:extLst>
              <a:ext uri="{FF2B5EF4-FFF2-40B4-BE49-F238E27FC236}">
                <a16:creationId xmlns:a16="http://schemas.microsoft.com/office/drawing/2014/main" id="{244653C0-624F-5301-E100-2C3BE14C0EE3}"/>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F4ED7C64-7DDF-5B4D-0289-F586820540FE}"/>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861840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6C7C-E911-F9EB-5218-785A090D772D}"/>
            </a:ext>
          </a:extLst>
        </p:cNvPr>
        <p:cNvGrpSpPr/>
        <p:nvPr/>
      </p:nvGrpSpPr>
      <p:grpSpPr>
        <a:xfrm>
          <a:off x="0" y="0"/>
          <a:ext cx="0" cy="0"/>
          <a:chOff x="0" y="0"/>
          <a:chExt cx="0" cy="0"/>
        </a:xfrm>
      </p:grpSpPr>
      <p:pic>
        <p:nvPicPr>
          <p:cNvPr id="4" name="Grafik 3" descr="Ein Bild, das Text, Screenshot, Schrift, Reihe enthält.&#10;&#10;KI-generierte Inhalte können fehlerhaft sein.">
            <a:extLst>
              <a:ext uri="{FF2B5EF4-FFF2-40B4-BE49-F238E27FC236}">
                <a16:creationId xmlns:a16="http://schemas.microsoft.com/office/drawing/2014/main" id="{3F5C3822-74F7-F5F5-796E-97700F75EB1F}"/>
              </a:ext>
            </a:extLst>
          </p:cNvPr>
          <p:cNvPicPr>
            <a:picLocks noChangeAspect="1"/>
          </p:cNvPicPr>
          <p:nvPr/>
        </p:nvPicPr>
        <p:blipFill>
          <a:blip r:embed="rId2"/>
          <a:srcRect t="17385" r="2130" b="16099"/>
          <a:stretch>
            <a:fillRect/>
          </a:stretch>
        </p:blipFill>
        <p:spPr>
          <a:xfrm>
            <a:off x="0" y="2403404"/>
            <a:ext cx="12192000" cy="2787461"/>
          </a:xfrm>
          <a:prstGeom prst="rect">
            <a:avLst/>
          </a:prstGeom>
        </p:spPr>
      </p:pic>
      <p:sp>
        <p:nvSpPr>
          <p:cNvPr id="6" name="Textfeld 5">
            <a:extLst>
              <a:ext uri="{FF2B5EF4-FFF2-40B4-BE49-F238E27FC236}">
                <a16:creationId xmlns:a16="http://schemas.microsoft.com/office/drawing/2014/main" id="{E38FF8A0-87EC-BA17-1545-5EF0D32D9270}"/>
              </a:ext>
            </a:extLst>
          </p:cNvPr>
          <p:cNvSpPr txBox="1"/>
          <p:nvPr/>
        </p:nvSpPr>
        <p:spPr>
          <a:xfrm>
            <a:off x="298466" y="1941739"/>
            <a:ext cx="3807694"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Geschlecht entscheidend?</a:t>
            </a:r>
          </a:p>
        </p:txBody>
      </p:sp>
      <p:pic>
        <p:nvPicPr>
          <p:cNvPr id="3" name="Grafik 2">
            <a:extLst>
              <a:ext uri="{FF2B5EF4-FFF2-40B4-BE49-F238E27FC236}">
                <a16:creationId xmlns:a16="http://schemas.microsoft.com/office/drawing/2014/main" id="{5F15287E-4139-9253-760D-900739A675B5}"/>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17176C38-ADEB-74BC-4A1B-EDCD69395D51}"/>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95250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F0C85-5B8B-B7C9-2AF4-89EF8689D60C}"/>
            </a:ext>
          </a:extLst>
        </p:cNvPr>
        <p:cNvGrpSpPr/>
        <p:nvPr/>
      </p:nvGrpSpPr>
      <p:grpSpPr>
        <a:xfrm>
          <a:off x="0" y="0"/>
          <a:ext cx="0" cy="0"/>
          <a:chOff x="0" y="0"/>
          <a:chExt cx="0" cy="0"/>
        </a:xfrm>
      </p:grpSpPr>
      <p:pic>
        <p:nvPicPr>
          <p:cNvPr id="4" name="Grafik 3" descr="Ein Bild, das Text, Screenshot, Schrift, Dokument enthält.&#10;&#10;KI-generierte Inhalte können fehlerhaft sein.">
            <a:extLst>
              <a:ext uri="{FF2B5EF4-FFF2-40B4-BE49-F238E27FC236}">
                <a16:creationId xmlns:a16="http://schemas.microsoft.com/office/drawing/2014/main" id="{F978B9C2-EBBB-C981-7B3A-20DE82D2C563}"/>
              </a:ext>
            </a:extLst>
          </p:cNvPr>
          <p:cNvPicPr>
            <a:picLocks noChangeAspect="1"/>
          </p:cNvPicPr>
          <p:nvPr/>
        </p:nvPicPr>
        <p:blipFill>
          <a:blip r:embed="rId2"/>
          <a:srcRect l="659" b="51428"/>
          <a:stretch>
            <a:fillRect/>
          </a:stretch>
        </p:blipFill>
        <p:spPr>
          <a:xfrm>
            <a:off x="0" y="1370080"/>
            <a:ext cx="12179683" cy="4023014"/>
          </a:xfrm>
          <a:prstGeom prst="rect">
            <a:avLst/>
          </a:prstGeom>
        </p:spPr>
      </p:pic>
      <p:sp>
        <p:nvSpPr>
          <p:cNvPr id="6" name="Textfeld 5">
            <a:extLst>
              <a:ext uri="{FF2B5EF4-FFF2-40B4-BE49-F238E27FC236}">
                <a16:creationId xmlns:a16="http://schemas.microsoft.com/office/drawing/2014/main" id="{69B05370-8DBE-777B-490D-4F5B8B3941E7}"/>
              </a:ext>
            </a:extLst>
          </p:cNvPr>
          <p:cNvSpPr txBox="1"/>
          <p:nvPr/>
        </p:nvSpPr>
        <p:spPr>
          <a:xfrm>
            <a:off x="350301" y="1677844"/>
            <a:ext cx="5297828"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Allgemeines Priestertum der Getauften</a:t>
            </a:r>
          </a:p>
        </p:txBody>
      </p:sp>
      <p:pic>
        <p:nvPicPr>
          <p:cNvPr id="3" name="Grafik 2">
            <a:extLst>
              <a:ext uri="{FF2B5EF4-FFF2-40B4-BE49-F238E27FC236}">
                <a16:creationId xmlns:a16="http://schemas.microsoft.com/office/drawing/2014/main" id="{4BCEF1F4-1C1A-6B53-BDE9-8BCCD5067AE8}"/>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FCC7AECC-EBE2-5B95-0821-03660F3DF406}"/>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588635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CB56-4AB3-DA3F-AED8-38DD4ACE1218}"/>
            </a:ext>
          </a:extLst>
        </p:cNvPr>
        <p:cNvGrpSpPr/>
        <p:nvPr/>
      </p:nvGrpSpPr>
      <p:grpSpPr>
        <a:xfrm>
          <a:off x="0" y="0"/>
          <a:ext cx="0" cy="0"/>
          <a:chOff x="0" y="0"/>
          <a:chExt cx="0" cy="0"/>
        </a:xfrm>
      </p:grpSpPr>
      <p:pic>
        <p:nvPicPr>
          <p:cNvPr id="4" name="Grafik 3" descr="Ein Bild, das Text, Screenshot, Schrift, Dokument enthält.&#10;&#10;KI-generierte Inhalte können fehlerhaft sein.">
            <a:extLst>
              <a:ext uri="{FF2B5EF4-FFF2-40B4-BE49-F238E27FC236}">
                <a16:creationId xmlns:a16="http://schemas.microsoft.com/office/drawing/2014/main" id="{341D4F51-A88C-BAAD-DB93-B86A20CA2D0F}"/>
              </a:ext>
            </a:extLst>
          </p:cNvPr>
          <p:cNvPicPr>
            <a:picLocks noChangeAspect="1"/>
          </p:cNvPicPr>
          <p:nvPr/>
        </p:nvPicPr>
        <p:blipFill>
          <a:blip r:embed="rId2"/>
          <a:srcRect l="659" t="48572" b="4298"/>
          <a:stretch>
            <a:fillRect/>
          </a:stretch>
        </p:blipFill>
        <p:spPr>
          <a:xfrm>
            <a:off x="0" y="1478902"/>
            <a:ext cx="12169538" cy="3900196"/>
          </a:xfrm>
          <a:prstGeom prst="rect">
            <a:avLst/>
          </a:prstGeom>
        </p:spPr>
      </p:pic>
      <p:sp>
        <p:nvSpPr>
          <p:cNvPr id="7" name="Textfeld 6">
            <a:extLst>
              <a:ext uri="{FF2B5EF4-FFF2-40B4-BE49-F238E27FC236}">
                <a16:creationId xmlns:a16="http://schemas.microsoft.com/office/drawing/2014/main" id="{B9A8A974-741C-660B-7B87-5FC599A1BD2D}"/>
              </a:ext>
            </a:extLst>
          </p:cNvPr>
          <p:cNvSpPr txBox="1"/>
          <p:nvPr/>
        </p:nvSpPr>
        <p:spPr>
          <a:xfrm>
            <a:off x="331639" y="1851326"/>
            <a:ext cx="5297828"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Lehr- oder Ordnungsfrage?</a:t>
            </a:r>
          </a:p>
        </p:txBody>
      </p:sp>
      <p:pic>
        <p:nvPicPr>
          <p:cNvPr id="3" name="Grafik 2">
            <a:extLst>
              <a:ext uri="{FF2B5EF4-FFF2-40B4-BE49-F238E27FC236}">
                <a16:creationId xmlns:a16="http://schemas.microsoft.com/office/drawing/2014/main" id="{88CA6D59-B2AE-4B16-B651-ED61D1DD018C}"/>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332599E2-F3F4-F908-B2B5-3387A3803987}"/>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96640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B8301-974E-5C26-9F88-9E52EEE1E2FF}"/>
            </a:ext>
          </a:extLst>
        </p:cNvPr>
        <p:cNvGrpSpPr/>
        <p:nvPr/>
      </p:nvGrpSpPr>
      <p:grpSpPr>
        <a:xfrm>
          <a:off x="0" y="0"/>
          <a:ext cx="0" cy="0"/>
          <a:chOff x="0" y="0"/>
          <a:chExt cx="0" cy="0"/>
        </a:xfrm>
      </p:grpSpPr>
      <p:pic>
        <p:nvPicPr>
          <p:cNvPr id="4" name="Grafik 3" descr="Ein Bild, das Text, Screenshot, Schrift, Zahl enthält.&#10;&#10;KI-generierte Inhalte können fehlerhaft sein.">
            <a:extLst>
              <a:ext uri="{FF2B5EF4-FFF2-40B4-BE49-F238E27FC236}">
                <a16:creationId xmlns:a16="http://schemas.microsoft.com/office/drawing/2014/main" id="{BA584F5F-5E01-185A-2173-2B2F461AE11F}"/>
              </a:ext>
            </a:extLst>
          </p:cNvPr>
          <p:cNvPicPr>
            <a:picLocks noChangeAspect="1"/>
          </p:cNvPicPr>
          <p:nvPr/>
        </p:nvPicPr>
        <p:blipFill>
          <a:blip r:embed="rId2"/>
          <a:srcRect l="1629" t="11607"/>
          <a:stretch>
            <a:fillRect/>
          </a:stretch>
        </p:blipFill>
        <p:spPr>
          <a:xfrm>
            <a:off x="-1" y="1450033"/>
            <a:ext cx="12165533" cy="4876122"/>
          </a:xfrm>
          <a:prstGeom prst="rect">
            <a:avLst/>
          </a:prstGeom>
        </p:spPr>
      </p:pic>
      <p:sp>
        <p:nvSpPr>
          <p:cNvPr id="6" name="Textfeld 5">
            <a:extLst>
              <a:ext uri="{FF2B5EF4-FFF2-40B4-BE49-F238E27FC236}">
                <a16:creationId xmlns:a16="http://schemas.microsoft.com/office/drawing/2014/main" id="{6FFCF01C-B5AA-B32C-726B-682EC059B00A}"/>
              </a:ext>
            </a:extLst>
          </p:cNvPr>
          <p:cNvSpPr txBox="1"/>
          <p:nvPr/>
        </p:nvSpPr>
        <p:spPr>
          <a:xfrm>
            <a:off x="338519" y="544964"/>
            <a:ext cx="5297828"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Die Ordination – ein Adiaphoron?</a:t>
            </a:r>
          </a:p>
        </p:txBody>
      </p:sp>
      <p:pic>
        <p:nvPicPr>
          <p:cNvPr id="3" name="Grafik 2">
            <a:extLst>
              <a:ext uri="{FF2B5EF4-FFF2-40B4-BE49-F238E27FC236}">
                <a16:creationId xmlns:a16="http://schemas.microsoft.com/office/drawing/2014/main" id="{E3411C1E-FC72-F8B5-1B23-BDF758CCE7B5}"/>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827AFA18-F4C4-7972-E98C-CC0B58F29989}"/>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405240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F49F04-A7BC-DE12-2393-7D67F5D681C9}"/>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17AF4E-0A85-F09D-29FA-3AC70BE384B1}"/>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5400" kern="1200" dirty="0">
                <a:latin typeface="+mj-lt"/>
                <a:ea typeface="+mj-ea"/>
                <a:cs typeface="+mj-cs"/>
              </a:rPr>
              <a:t>Was </a:t>
            </a:r>
            <a:r>
              <a:rPr lang="en-US" sz="5400" kern="1200" dirty="0" err="1">
                <a:latin typeface="+mj-lt"/>
                <a:ea typeface="+mj-ea"/>
                <a:cs typeface="+mj-cs"/>
              </a:rPr>
              <a:t>ist</a:t>
            </a:r>
            <a:r>
              <a:rPr lang="en-US" sz="5400" kern="1200" dirty="0">
                <a:latin typeface="+mj-lt"/>
                <a:ea typeface="+mj-ea"/>
                <a:cs typeface="+mj-cs"/>
              </a:rPr>
              <a:t> für </a:t>
            </a:r>
            <a:r>
              <a:rPr lang="en-US" sz="5400" kern="1200" dirty="0" err="1">
                <a:latin typeface="+mj-lt"/>
                <a:ea typeface="+mj-ea"/>
                <a:cs typeface="+mj-cs"/>
              </a:rPr>
              <a:t>heute</a:t>
            </a:r>
            <a:r>
              <a:rPr lang="en-US" sz="5400" kern="1200" dirty="0">
                <a:latin typeface="+mj-lt"/>
                <a:ea typeface="+mj-ea"/>
                <a:cs typeface="+mj-cs"/>
              </a:rPr>
              <a:t> </a:t>
            </a:r>
            <a:r>
              <a:rPr lang="en-US" sz="5400" kern="1200" dirty="0" err="1">
                <a:latin typeface="+mj-lt"/>
                <a:ea typeface="+mj-ea"/>
                <a:cs typeface="+mj-cs"/>
              </a:rPr>
              <a:t>geplant</a:t>
            </a:r>
            <a:r>
              <a:rPr lang="en-US" sz="5400" kern="1200" dirty="0">
                <a:latin typeface="+mj-lt"/>
                <a:ea typeface="+mj-ea"/>
                <a:cs typeface="+mj-cs"/>
              </a:rPr>
              <a:t> ?</a:t>
            </a:r>
          </a:p>
        </p:txBody>
      </p:sp>
      <p:sp>
        <p:nvSpPr>
          <p:cNvPr id="4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Textfeld 4">
            <a:extLst>
              <a:ext uri="{FF2B5EF4-FFF2-40B4-BE49-F238E27FC236}">
                <a16:creationId xmlns:a16="http://schemas.microsoft.com/office/drawing/2014/main" id="{37CCDA30-3C01-21B9-2032-10FD1901F072}"/>
              </a:ext>
            </a:extLst>
          </p:cNvPr>
          <p:cNvGraphicFramePr/>
          <p:nvPr>
            <p:extLst>
              <p:ext uri="{D42A27DB-BD31-4B8C-83A1-F6EECF244321}">
                <p14:modId xmlns:p14="http://schemas.microsoft.com/office/powerpoint/2010/main" val="661764585"/>
              </p:ext>
            </p:extLst>
          </p:nvPr>
        </p:nvGraphicFramePr>
        <p:xfrm>
          <a:off x="838200" y="2055813"/>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a:extLst>
              <a:ext uri="{FF2B5EF4-FFF2-40B4-BE49-F238E27FC236}">
                <a16:creationId xmlns:a16="http://schemas.microsoft.com/office/drawing/2014/main" id="{9A5EC420-767F-AF59-7C8E-50FCFDAFC4AE}"/>
              </a:ext>
            </a:extLst>
          </p:cNvPr>
          <p:cNvSpPr txBox="1"/>
          <p:nvPr/>
        </p:nvSpPr>
        <p:spPr>
          <a:xfrm rot="1084861">
            <a:off x="8919789" y="1039793"/>
            <a:ext cx="3158458" cy="646331"/>
          </a:xfrm>
          <a:prstGeom prst="rect">
            <a:avLst/>
          </a:prstGeom>
          <a:noFill/>
        </p:spPr>
        <p:txBody>
          <a:bodyPr wrap="square" rtlCol="0">
            <a:spAutoFit/>
          </a:bodyPr>
          <a:lstStyle/>
          <a:p>
            <a:pPr algn="ctr"/>
            <a:r>
              <a:rPr lang="de-DE" sz="3600" b="1" dirty="0">
                <a:solidFill>
                  <a:srgbClr val="0070C0"/>
                </a:solidFill>
              </a:rPr>
              <a:t>Dauer ca. 2h!</a:t>
            </a:r>
          </a:p>
        </p:txBody>
      </p:sp>
      <p:sp>
        <p:nvSpPr>
          <p:cNvPr id="3" name="Textfeld 2">
            <a:extLst>
              <a:ext uri="{FF2B5EF4-FFF2-40B4-BE49-F238E27FC236}">
                <a16:creationId xmlns:a16="http://schemas.microsoft.com/office/drawing/2014/main" id="{3832E16E-EE95-AD11-ECD6-BECCD944B151}"/>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589064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1F989-40EE-09BF-F01D-55D2D2A26238}"/>
            </a:ext>
          </a:extLst>
        </p:cNvPr>
        <p:cNvGrpSpPr/>
        <p:nvPr/>
      </p:nvGrpSpPr>
      <p:grpSpPr>
        <a:xfrm>
          <a:off x="0" y="0"/>
          <a:ext cx="0" cy="0"/>
          <a:chOff x="0" y="0"/>
          <a:chExt cx="0" cy="0"/>
        </a:xfrm>
      </p:grpSpPr>
      <p:pic>
        <p:nvPicPr>
          <p:cNvPr id="4" name="Grafik 3" descr="Ein Bild, das Text, Screenshot, Schrift, Zahl enthält.&#10;&#10;KI-generierte Inhalte können fehlerhaft sein.">
            <a:extLst>
              <a:ext uri="{FF2B5EF4-FFF2-40B4-BE49-F238E27FC236}">
                <a16:creationId xmlns:a16="http://schemas.microsoft.com/office/drawing/2014/main" id="{37DA9275-0433-9B55-95EB-3B9E4CE5DA9F}"/>
              </a:ext>
            </a:extLst>
          </p:cNvPr>
          <p:cNvPicPr>
            <a:picLocks noChangeAspect="1"/>
          </p:cNvPicPr>
          <p:nvPr/>
        </p:nvPicPr>
        <p:blipFill>
          <a:blip r:embed="rId2"/>
          <a:srcRect l="957"/>
          <a:stretch>
            <a:fillRect/>
          </a:stretch>
        </p:blipFill>
        <p:spPr>
          <a:xfrm>
            <a:off x="0" y="1598716"/>
            <a:ext cx="12192000" cy="3980347"/>
          </a:xfrm>
          <a:prstGeom prst="rect">
            <a:avLst/>
          </a:prstGeom>
        </p:spPr>
      </p:pic>
      <p:sp>
        <p:nvSpPr>
          <p:cNvPr id="9" name="Textfeld 8">
            <a:extLst>
              <a:ext uri="{FF2B5EF4-FFF2-40B4-BE49-F238E27FC236}">
                <a16:creationId xmlns:a16="http://schemas.microsoft.com/office/drawing/2014/main" id="{AD74B1FE-7A45-C408-061C-6F7AF1D118F6}"/>
              </a:ext>
            </a:extLst>
          </p:cNvPr>
          <p:cNvSpPr txBox="1"/>
          <p:nvPr/>
        </p:nvSpPr>
        <p:spPr>
          <a:xfrm>
            <a:off x="256997" y="1878635"/>
            <a:ext cx="5297828"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An Christi statt…</a:t>
            </a:r>
          </a:p>
        </p:txBody>
      </p:sp>
      <p:pic>
        <p:nvPicPr>
          <p:cNvPr id="3" name="Grafik 2">
            <a:extLst>
              <a:ext uri="{FF2B5EF4-FFF2-40B4-BE49-F238E27FC236}">
                <a16:creationId xmlns:a16="http://schemas.microsoft.com/office/drawing/2014/main" id="{A2FA4B9F-4EF0-4612-CB92-96F2E04A2EC7}"/>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460C9611-A979-374C-9FE7-1A6A38FE9ADB}"/>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663795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573B-60C8-A216-29D1-5FBCEE23047C}"/>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233F991F-5A85-DC3C-6B98-B7AC4D5CA799}"/>
              </a:ext>
            </a:extLst>
          </p:cNvPr>
          <p:cNvSpPr txBox="1"/>
          <p:nvPr/>
        </p:nvSpPr>
        <p:spPr>
          <a:xfrm>
            <a:off x="920707" y="468800"/>
            <a:ext cx="8528094" cy="1077218"/>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Ist die Frage der Ordination von Frauen bekenntnisrelevant oder nicht?</a:t>
            </a:r>
          </a:p>
        </p:txBody>
      </p:sp>
      <p:sp>
        <p:nvSpPr>
          <p:cNvPr id="6" name="Textfeld 5">
            <a:extLst>
              <a:ext uri="{FF2B5EF4-FFF2-40B4-BE49-F238E27FC236}">
                <a16:creationId xmlns:a16="http://schemas.microsoft.com/office/drawing/2014/main" id="{264D66CC-5FE3-3A95-348B-C621FA309CE9}"/>
              </a:ext>
            </a:extLst>
          </p:cNvPr>
          <p:cNvSpPr txBox="1"/>
          <p:nvPr/>
        </p:nvSpPr>
        <p:spPr>
          <a:xfrm>
            <a:off x="920707" y="1546018"/>
            <a:ext cx="10577026" cy="4539512"/>
          </a:xfrm>
          <a:prstGeom prst="rect">
            <a:avLst/>
          </a:prstGeom>
          <a:noFill/>
        </p:spPr>
        <p:txBody>
          <a:bodyPr wrap="square">
            <a:spAutoFit/>
          </a:bodyPr>
          <a:lstStyle>
            <a:defPPr>
              <a:defRPr lang="de-DE"/>
            </a:defPPr>
            <a:lvl1pPr>
              <a:lnSpc>
                <a:spcPct val="107000"/>
              </a:lnSpc>
              <a:spcAft>
                <a:spcPts val="800"/>
              </a:spcAft>
              <a:buNone/>
              <a:defRPr sz="2400" b="0" kern="100">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b="1" dirty="0"/>
              <a:t>Ja</a:t>
            </a:r>
            <a:r>
              <a:rPr lang="de-DE" dirty="0"/>
              <a:t>,</a:t>
            </a:r>
          </a:p>
          <a:p>
            <a:r>
              <a:rPr lang="de-DE" dirty="0"/>
              <a:t>weil weder die Bibel noch die Bekenntnisschriften bezeugen können, dass Frauen zu dem von Christus gestifteten Amt der Wortverkündigung und Sakramentsverwaltung ordiniert werden können.</a:t>
            </a:r>
          </a:p>
          <a:p>
            <a:r>
              <a:rPr lang="de-DE" dirty="0"/>
              <a:t>Auswirkungen auf die Kirchengemeinschaft mit anderen lutherischen Kirchen</a:t>
            </a:r>
          </a:p>
          <a:p>
            <a:endParaRPr lang="de-DE" dirty="0"/>
          </a:p>
          <a:p>
            <a:r>
              <a:rPr lang="de-DE" b="1" dirty="0"/>
              <a:t>Nein</a:t>
            </a:r>
            <a:r>
              <a:rPr lang="de-DE" dirty="0"/>
              <a:t>,</a:t>
            </a:r>
          </a:p>
          <a:p>
            <a:r>
              <a:rPr lang="de-DE" dirty="0"/>
              <a:t>weil die Gnadenmittel (Wortverkündigung, Zuspruch der Vergebung, Wirksamkeit der Sakramente) nicht an die Person (bzw. deren Geschlecht), sondern an Gottes Wirken und den Glauben der Empfangenden gebunden sind. (CA 14 + 8)</a:t>
            </a:r>
          </a:p>
        </p:txBody>
      </p:sp>
      <p:sp>
        <p:nvSpPr>
          <p:cNvPr id="2" name="Textfeld 1">
            <a:extLst>
              <a:ext uri="{FF2B5EF4-FFF2-40B4-BE49-F238E27FC236}">
                <a16:creationId xmlns:a16="http://schemas.microsoft.com/office/drawing/2014/main" id="{74D83072-FFC7-5678-594A-E650136352B0}"/>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147945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5E43B-6ECF-C9B2-D989-A4D59C331A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E1406B-7FF8-2028-5070-B54745834689}"/>
              </a:ext>
            </a:extLst>
          </p:cNvPr>
          <p:cNvSpPr>
            <a:spLocks noChangeArrowheads="1"/>
          </p:cNvSpPr>
          <p:nvPr/>
        </p:nvSpPr>
        <p:spPr bwMode="auto">
          <a:xfrm>
            <a:off x="935663" y="500296"/>
            <a:ext cx="10516582"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200" b="1" i="0" u="none" strike="noStrike" cap="none" normalizeH="0" baseline="0" dirty="0">
                <a:ln>
                  <a:noFill/>
                </a:ln>
                <a:effectLst/>
                <a:latin typeface="+mj-lt"/>
              </a:rPr>
              <a:t>Das Augsburger Bekenntnis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rgbClr val="222222"/>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Dieses unter der Federführung von Philipp Melanchthon (1497-1560) verfasste Bekenntnis wurde 1530 vom kursächsischen Altkanzler Gregor Brück auf Deutsch und Lateinisch Kaiser Karl V. in Augsburg überreicht.</a:t>
            </a:r>
          </a:p>
        </p:txBody>
      </p:sp>
      <p:sp>
        <p:nvSpPr>
          <p:cNvPr id="3" name="Rectangle 2">
            <a:extLst>
              <a:ext uri="{FF2B5EF4-FFF2-40B4-BE49-F238E27FC236}">
                <a16:creationId xmlns:a16="http://schemas.microsoft.com/office/drawing/2014/main" id="{C0E9644E-85E0-2AB2-506C-7667745A807F}"/>
              </a:ext>
            </a:extLst>
          </p:cNvPr>
          <p:cNvSpPr>
            <a:spLocks noChangeArrowheads="1"/>
          </p:cNvSpPr>
          <p:nvPr/>
        </p:nvSpPr>
        <p:spPr bwMode="auto">
          <a:xfrm>
            <a:off x="935663" y="2761759"/>
            <a:ext cx="1051658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de-DE" altLang="de-DE" b="1"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Artikel 14: Vom Kirchenregiment</a:t>
            </a:r>
          </a:p>
          <a:p>
            <a:pPr marL="0" marR="0" lvl="0" indent="0" algn="l" defTabSz="914400" rtl="0" eaLnBrk="0" fontAlgn="base" latinLnBrk="0" hangingPunct="0">
              <a:spcBef>
                <a:spcPct val="0"/>
              </a:spcBef>
              <a:spcAft>
                <a:spcPct val="0"/>
              </a:spcAft>
              <a:buClrTx/>
              <a:buSzTx/>
              <a:buFontTx/>
              <a:buNone/>
              <a:tabLst/>
            </a:pPr>
            <a:r>
              <a:rPr kumimoji="0" lang="de-DE" altLang="de-DE" b="0"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Vom Kirchenregiment (kirchlichen Amt) wird gelehrt, </a:t>
            </a:r>
            <a:r>
              <a:rPr kumimoji="0" lang="de-DE" altLang="de-DE" b="0" i="0" u="none" strike="noStrike" cap="none" normalizeH="0" baseline="0" dirty="0" err="1">
                <a:ln>
                  <a:noFill/>
                </a:ln>
                <a:solidFill>
                  <a:srgbClr val="222222"/>
                </a:solidFill>
                <a:effectLst/>
                <a:latin typeface="Calibri" panose="020F0502020204030204" pitchFamily="34" charset="0"/>
                <a:cs typeface="Calibri" panose="020F0502020204030204" pitchFamily="34" charset="0"/>
              </a:rPr>
              <a:t>daß</a:t>
            </a:r>
            <a:r>
              <a:rPr kumimoji="0" lang="de-DE" altLang="de-DE" b="0"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 niemand in der Kirche öffentlich lehren oder predigen oder die Sakramente reichen soll ohne ordnungsgemäße Berufung.</a:t>
            </a:r>
            <a:endParaRPr kumimoji="0" lang="de-DE" altLang="de-DE"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 name="Rectangle 1">
            <a:extLst>
              <a:ext uri="{FF2B5EF4-FFF2-40B4-BE49-F238E27FC236}">
                <a16:creationId xmlns:a16="http://schemas.microsoft.com/office/drawing/2014/main" id="{B9AD2023-15C3-F038-6258-56258B6847C8}"/>
              </a:ext>
            </a:extLst>
          </p:cNvPr>
          <p:cNvSpPr>
            <a:spLocks noChangeArrowheads="1"/>
          </p:cNvSpPr>
          <p:nvPr/>
        </p:nvSpPr>
        <p:spPr bwMode="auto">
          <a:xfrm>
            <a:off x="935663" y="4207614"/>
            <a:ext cx="1051658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50000"/>
              </a:lnSpc>
              <a:spcBef>
                <a:spcPct val="0"/>
              </a:spcBef>
              <a:spcAft>
                <a:spcPct val="0"/>
              </a:spcAft>
              <a:buClrTx/>
              <a:buSzTx/>
              <a:tabLst/>
            </a:pPr>
            <a:r>
              <a:rPr kumimoji="0" lang="de-DE" altLang="de-DE" b="1"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Artikel 8: Was die Kirche sei?</a:t>
            </a:r>
            <a:endParaRPr lang="de-DE" altLang="de-DE" sz="28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Ebenso, obwohl die christliche Kirche eigentlich nichts anderes ist als die Versammlung aller Gläubigen und Heiligen, jedoch in diesem Leben unter den Frommen viele falsche Christen und Heuchler, auch öffentliche Sünder bleiben, sind die Sakramente gleichwohl wirksam, auch wenn die Priester, durch die sie gereicht werden, nicht fromm sind; wie denn Christus selbst sagt: "Auf dem Stuhl des Mose sitzen die Pharisäer" usw. (</a:t>
            </a:r>
            <a:r>
              <a:rPr kumimoji="0" lang="de-DE" altLang="de-DE" b="0" i="0" u="none" strike="noStrike" cap="none" normalizeH="0" baseline="0" dirty="0" err="1">
                <a:ln>
                  <a:noFill/>
                </a:ln>
                <a:solidFill>
                  <a:srgbClr val="222222"/>
                </a:solidFill>
                <a:effectLst/>
                <a:latin typeface="Calibri" panose="020F0502020204030204" pitchFamily="34" charset="0"/>
                <a:cs typeface="Calibri" panose="020F0502020204030204" pitchFamily="34" charset="0"/>
              </a:rPr>
              <a:t>Mt</a:t>
            </a:r>
            <a:r>
              <a:rPr kumimoji="0" lang="de-DE" altLang="de-DE" b="0"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 23,2).</a:t>
            </a:r>
            <a:r>
              <a:rPr lang="de-DE" altLang="de-DE" sz="1200" dirty="0">
                <a:latin typeface="Calibri" panose="020F0502020204030204" pitchFamily="34" charset="0"/>
                <a:cs typeface="Calibri" panose="020F0502020204030204" pitchFamily="34" charset="0"/>
              </a:rPr>
              <a:t> </a:t>
            </a:r>
            <a:r>
              <a:rPr kumimoji="0" lang="de-DE" altLang="de-DE" b="0" i="0" u="none" strike="noStrike" cap="none" normalizeH="0" baseline="0" dirty="0">
                <a:ln>
                  <a:noFill/>
                </a:ln>
                <a:solidFill>
                  <a:srgbClr val="222222"/>
                </a:solidFill>
                <a:effectLst/>
                <a:latin typeface="Calibri" panose="020F0502020204030204" pitchFamily="34" charset="0"/>
                <a:cs typeface="Calibri" panose="020F0502020204030204" pitchFamily="34" charset="0"/>
              </a:rPr>
              <a:t>Deshalb werden alle verdammt, die anders lehren.</a:t>
            </a:r>
            <a:endParaRPr kumimoji="0" lang="de-DE" altLang="de-DE"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13F166B7-15C1-5170-7C02-A2CDF0B43655}"/>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132059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678F-19A3-8A75-1B15-2A045543B158}"/>
            </a:ext>
          </a:extLst>
        </p:cNvPr>
        <p:cNvGrpSpPr/>
        <p:nvPr/>
      </p:nvGrpSpPr>
      <p:grpSpPr>
        <a:xfrm>
          <a:off x="0" y="0"/>
          <a:ext cx="0" cy="0"/>
          <a:chOff x="0" y="0"/>
          <a:chExt cx="0" cy="0"/>
        </a:xfrm>
      </p:grpSpPr>
      <p:grpSp>
        <p:nvGrpSpPr>
          <p:cNvPr id="3" name="Gruppieren 2">
            <a:extLst>
              <a:ext uri="{FF2B5EF4-FFF2-40B4-BE49-F238E27FC236}">
                <a16:creationId xmlns:a16="http://schemas.microsoft.com/office/drawing/2014/main" id="{83798DE4-2809-BAC6-D789-B1704818E5CB}"/>
              </a:ext>
            </a:extLst>
          </p:cNvPr>
          <p:cNvGrpSpPr/>
          <p:nvPr/>
        </p:nvGrpSpPr>
        <p:grpSpPr>
          <a:xfrm>
            <a:off x="718521" y="393737"/>
            <a:ext cx="6263640" cy="1038082"/>
            <a:chOff x="0" y="1120340"/>
            <a:chExt cx="6263640" cy="1038082"/>
          </a:xfrm>
        </p:grpSpPr>
        <p:sp>
          <p:nvSpPr>
            <p:cNvPr id="4" name="Abgerundetes Rechteck 3">
              <a:extLst>
                <a:ext uri="{FF2B5EF4-FFF2-40B4-BE49-F238E27FC236}">
                  <a16:creationId xmlns:a16="http://schemas.microsoft.com/office/drawing/2014/main" id="{4539D392-0287-A989-6037-7F42DC884E11}"/>
                </a:ext>
              </a:extLst>
            </p:cNvPr>
            <p:cNvSpPr/>
            <p:nvPr/>
          </p:nvSpPr>
          <p:spPr>
            <a:xfrm>
              <a:off x="0" y="1120340"/>
              <a:ext cx="6263640" cy="1038082"/>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de-DE"/>
            </a:p>
          </p:txBody>
        </p:sp>
        <p:sp>
          <p:nvSpPr>
            <p:cNvPr id="5" name="Abgerundetes Rechteck 4">
              <a:extLst>
                <a:ext uri="{FF2B5EF4-FFF2-40B4-BE49-F238E27FC236}">
                  <a16:creationId xmlns:a16="http://schemas.microsoft.com/office/drawing/2014/main" id="{8E20E030-9E24-0F69-7DEE-A47470D0D263}"/>
                </a:ext>
              </a:extLst>
            </p:cNvPr>
            <p:cNvSpPr txBox="1"/>
            <p:nvPr/>
          </p:nvSpPr>
          <p:spPr>
            <a:xfrm>
              <a:off x="50675" y="1171015"/>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Eure Fragen beantworten wollen</a:t>
              </a:r>
              <a:endParaRPr lang="en-US" sz="2600" kern="1200" dirty="0"/>
            </a:p>
          </p:txBody>
        </p:sp>
      </p:grpSp>
      <p:sp>
        <p:nvSpPr>
          <p:cNvPr id="8" name="Textfeld 7">
            <a:extLst>
              <a:ext uri="{FF2B5EF4-FFF2-40B4-BE49-F238E27FC236}">
                <a16:creationId xmlns:a16="http://schemas.microsoft.com/office/drawing/2014/main" id="{9E6924E2-0968-7390-B0E9-EBE43DED1F37}"/>
              </a:ext>
            </a:extLst>
          </p:cNvPr>
          <p:cNvSpPr txBox="1"/>
          <p:nvPr/>
        </p:nvSpPr>
        <p:spPr>
          <a:xfrm rot="741568">
            <a:off x="5646919" y="4038421"/>
            <a:ext cx="5843657" cy="523220"/>
          </a:xfrm>
          <a:prstGeom prst="rect">
            <a:avLst/>
          </a:prstGeom>
          <a:noFill/>
        </p:spPr>
        <p:txBody>
          <a:bodyPr wrap="square">
            <a:spAutoFit/>
          </a:bodyPr>
          <a:lstStyle/>
          <a:p>
            <a:pPr algn="ctr">
              <a:spcAft>
                <a:spcPts val="600"/>
              </a:spcAft>
              <a:buNone/>
            </a:pPr>
            <a:r>
              <a:rPr lang="de-DE" sz="2800" dirty="0">
                <a:solidFill>
                  <a:srgbClr val="000000"/>
                </a:solidFill>
                <a:effectLst/>
                <a:latin typeface="Calibri" panose="020F0502020204030204" pitchFamily="34" charset="0"/>
                <a:cs typeface="Calibri" panose="020F0502020204030204" pitchFamily="34" charset="0"/>
              </a:rPr>
              <a:t>Stehen wir schon am Scheideweg? </a:t>
            </a:r>
          </a:p>
        </p:txBody>
      </p:sp>
      <p:sp>
        <p:nvSpPr>
          <p:cNvPr id="11" name="Textfeld 10">
            <a:extLst>
              <a:ext uri="{FF2B5EF4-FFF2-40B4-BE49-F238E27FC236}">
                <a16:creationId xmlns:a16="http://schemas.microsoft.com/office/drawing/2014/main" id="{EE654A06-03B9-1817-6410-D5182094AF01}"/>
              </a:ext>
            </a:extLst>
          </p:cNvPr>
          <p:cNvSpPr txBox="1"/>
          <p:nvPr/>
        </p:nvSpPr>
        <p:spPr>
          <a:xfrm rot="21006108">
            <a:off x="756326" y="2679222"/>
            <a:ext cx="7771467" cy="523220"/>
          </a:xfrm>
          <a:prstGeom prst="rect">
            <a:avLst/>
          </a:prstGeom>
          <a:noFill/>
        </p:spPr>
        <p:txBody>
          <a:bodyPr wrap="square">
            <a:spAutoFit/>
          </a:bodyPr>
          <a:lstStyle/>
          <a:p>
            <a:pPr algn="ctr"/>
            <a:r>
              <a:rPr lang="de-DE" sz="2800" dirty="0">
                <a:solidFill>
                  <a:srgbClr val="000000"/>
                </a:solidFill>
                <a:effectLst/>
                <a:latin typeface="Calibri" panose="020F0502020204030204" pitchFamily="34" charset="0"/>
                <a:cs typeface="Calibri" panose="020F0502020204030204" pitchFamily="34" charset="0"/>
              </a:rPr>
              <a:t>Spaltet das Thema Frauenordination unsere Kirche? </a:t>
            </a:r>
            <a:endParaRPr lang="de-DE" sz="2800" dirty="0">
              <a:latin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37465B6E-8EE7-EAE3-40B9-4FBC29A9F55C}"/>
              </a:ext>
            </a:extLst>
          </p:cNvPr>
          <p:cNvSpPr txBox="1"/>
          <p:nvPr/>
        </p:nvSpPr>
        <p:spPr>
          <a:xfrm>
            <a:off x="3982948" y="5410117"/>
            <a:ext cx="4226104" cy="523220"/>
          </a:xfrm>
          <a:prstGeom prst="rect">
            <a:avLst/>
          </a:prstGeom>
          <a:noFill/>
        </p:spPr>
        <p:txBody>
          <a:bodyPr wrap="square">
            <a:spAutoFit/>
          </a:bodyPr>
          <a:lstStyle/>
          <a:p>
            <a:pPr algn="ctr"/>
            <a:r>
              <a:rPr lang="de-DE" sz="2800" dirty="0">
                <a:solidFill>
                  <a:srgbClr val="000000"/>
                </a:solidFill>
                <a:effectLst/>
                <a:latin typeface="Calibri" panose="020F0502020204030204" pitchFamily="34" charset="0"/>
                <a:cs typeface="Calibri" panose="020F0502020204030204" pitchFamily="34" charset="0"/>
              </a:rPr>
              <a:t>Wohin geht unser Weg?</a:t>
            </a:r>
            <a:endParaRPr lang="de-DE" sz="2800" dirty="0"/>
          </a:p>
        </p:txBody>
      </p:sp>
      <p:pic>
        <p:nvPicPr>
          <p:cNvPr id="17" name="Grafik 16" descr="Fragen mit einfarbiger Füllung">
            <a:extLst>
              <a:ext uri="{FF2B5EF4-FFF2-40B4-BE49-F238E27FC236}">
                <a16:creationId xmlns:a16="http://schemas.microsoft.com/office/drawing/2014/main" id="{C1AE2A6A-ED11-A837-05C5-698B9FCBFF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03094" y="879972"/>
            <a:ext cx="2270385" cy="2270385"/>
          </a:xfrm>
          <a:prstGeom prst="rect">
            <a:avLst/>
          </a:prstGeom>
        </p:spPr>
      </p:pic>
      <p:sp>
        <p:nvSpPr>
          <p:cNvPr id="2" name="Textfeld 1">
            <a:extLst>
              <a:ext uri="{FF2B5EF4-FFF2-40B4-BE49-F238E27FC236}">
                <a16:creationId xmlns:a16="http://schemas.microsoft.com/office/drawing/2014/main" id="{705E1838-B3CD-5A26-3ADA-5E0FBB427BD8}"/>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4234864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010CA-1A1D-D7A9-80A0-F7FA1DCB4D62}"/>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F2ED1568-F2F3-3D20-A144-FE80C4493BA7}"/>
              </a:ext>
            </a:extLst>
          </p:cNvPr>
          <p:cNvGrpSpPr/>
          <p:nvPr/>
        </p:nvGrpSpPr>
        <p:grpSpPr>
          <a:xfrm>
            <a:off x="718521" y="393737"/>
            <a:ext cx="6263640" cy="1038082"/>
            <a:chOff x="0" y="2233302"/>
            <a:chExt cx="6263640" cy="1038082"/>
          </a:xfrm>
        </p:grpSpPr>
        <p:sp>
          <p:nvSpPr>
            <p:cNvPr id="6" name="Abgerundetes Rechteck 5">
              <a:extLst>
                <a:ext uri="{FF2B5EF4-FFF2-40B4-BE49-F238E27FC236}">
                  <a16:creationId xmlns:a16="http://schemas.microsoft.com/office/drawing/2014/main" id="{408D8F9E-6835-819A-A74B-44FCB48A83A8}"/>
                </a:ext>
              </a:extLst>
            </p:cNvPr>
            <p:cNvSpPr/>
            <p:nvPr/>
          </p:nvSpPr>
          <p:spPr>
            <a:xfrm>
              <a:off x="0" y="2233302"/>
              <a:ext cx="6263640" cy="1038082"/>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de-DE"/>
            </a:p>
          </p:txBody>
        </p:sp>
        <p:sp>
          <p:nvSpPr>
            <p:cNvPr id="9" name="Abgerundetes Rechteck 4">
              <a:extLst>
                <a:ext uri="{FF2B5EF4-FFF2-40B4-BE49-F238E27FC236}">
                  <a16:creationId xmlns:a16="http://schemas.microsoft.com/office/drawing/2014/main" id="{A3960825-D214-1FAA-9E75-53A4BD6BF00D}"/>
                </a:ext>
              </a:extLst>
            </p:cNvPr>
            <p:cNvSpPr txBox="1"/>
            <p:nvPr/>
          </p:nvSpPr>
          <p:spPr>
            <a:xfrm>
              <a:off x="50675" y="2283977"/>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mitreden wollen</a:t>
              </a:r>
              <a:endParaRPr lang="en-US" sz="2600" kern="1200" dirty="0"/>
            </a:p>
          </p:txBody>
        </p:sp>
      </p:grpSp>
      <p:sp>
        <p:nvSpPr>
          <p:cNvPr id="12" name="Textfeld 11">
            <a:extLst>
              <a:ext uri="{FF2B5EF4-FFF2-40B4-BE49-F238E27FC236}">
                <a16:creationId xmlns:a16="http://schemas.microsoft.com/office/drawing/2014/main" id="{0E99CC7E-9C82-ACE1-BE23-32A7DA19E688}"/>
              </a:ext>
            </a:extLst>
          </p:cNvPr>
          <p:cNvSpPr txBox="1"/>
          <p:nvPr/>
        </p:nvSpPr>
        <p:spPr>
          <a:xfrm>
            <a:off x="718521" y="1570616"/>
            <a:ext cx="11094034" cy="4893647"/>
          </a:xfrm>
          <a:prstGeom prst="rect">
            <a:avLst/>
          </a:prstGeom>
          <a:noFill/>
        </p:spPr>
        <p:txBody>
          <a:bodyPr wrap="square">
            <a:spAutoFit/>
          </a:bodyPr>
          <a:lstStyle/>
          <a:p>
            <a:r>
              <a:rPr lang="de-DE" sz="2400" dirty="0"/>
              <a:t>Die Kirchensynode in Gotha in 2023 hatte die Gemeinden im Leitantrag 410.05. gebeten „um breite Beratung des ‚Atlas FO‘ unter Berücksichtigung des Neuansatzes des gegenseitigen Verstehens und Tolerierens sowie um Mitteilung von Erfahrungen und Voten – möglichst der Gemeindeversammlungen. Diese sollten an die </a:t>
            </a:r>
            <a:r>
              <a:rPr lang="de-DE" sz="2400" dirty="0">
                <a:solidFill>
                  <a:srgbClr val="0070C0"/>
                </a:solidFill>
              </a:rPr>
              <a:t>Synodalkommission „Szenarien“</a:t>
            </a:r>
            <a:r>
              <a:rPr lang="de-DE" sz="2400" dirty="0"/>
              <a:t> gerichtet werden, damit sie in deren Arbeit einfließen können.“</a:t>
            </a:r>
          </a:p>
          <a:p>
            <a:endParaRPr lang="de-DE" sz="2400" dirty="0"/>
          </a:p>
          <a:p>
            <a:r>
              <a:rPr lang="de-DE" sz="2400" dirty="0"/>
              <a:t>In einem Brief an die Gemeinden vom 27. September 2023 hatte die Synodal-kommission um intensive Beschäftigung mit dem Neuansatz des Gespräches in unserer Kirche gebeten: </a:t>
            </a:r>
            <a:r>
              <a:rPr lang="de-DE" sz="2400" dirty="0">
                <a:solidFill>
                  <a:srgbClr val="0070C0"/>
                </a:solidFill>
              </a:rPr>
              <a:t>„Bitte geben Sie den Gesprächsstand in der Gemeinde und Ihre Erfahrungen in Voten zu den im Atlas aufgezeigten Positionen an die Synodalkommission weiter. Dies kann – am besten auch mit einem Beratungsergebnis aus einer Gemeindeversammlung – geschehen.“</a:t>
            </a:r>
          </a:p>
        </p:txBody>
      </p:sp>
      <p:sp>
        <p:nvSpPr>
          <p:cNvPr id="3" name="Textfeld 2">
            <a:extLst>
              <a:ext uri="{FF2B5EF4-FFF2-40B4-BE49-F238E27FC236}">
                <a16:creationId xmlns:a16="http://schemas.microsoft.com/office/drawing/2014/main" id="{37EDD33F-6B6C-E4B2-0C17-40BE8E84D982}"/>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604378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7385E-7376-0DB2-67D9-6BFFB9692116}"/>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E52D6016-238A-4284-3662-670C8F0A5FE9}"/>
              </a:ext>
            </a:extLst>
          </p:cNvPr>
          <p:cNvGrpSpPr/>
          <p:nvPr/>
        </p:nvGrpSpPr>
        <p:grpSpPr>
          <a:xfrm>
            <a:off x="718521" y="393737"/>
            <a:ext cx="6263640" cy="1038082"/>
            <a:chOff x="0" y="2233302"/>
            <a:chExt cx="6263640" cy="1038082"/>
          </a:xfrm>
        </p:grpSpPr>
        <p:sp>
          <p:nvSpPr>
            <p:cNvPr id="8" name="Abgerundetes Rechteck 7">
              <a:extLst>
                <a:ext uri="{FF2B5EF4-FFF2-40B4-BE49-F238E27FC236}">
                  <a16:creationId xmlns:a16="http://schemas.microsoft.com/office/drawing/2014/main" id="{44A5E949-D4A3-8957-4553-409799D01BF0}"/>
                </a:ext>
              </a:extLst>
            </p:cNvPr>
            <p:cNvSpPr/>
            <p:nvPr/>
          </p:nvSpPr>
          <p:spPr>
            <a:xfrm>
              <a:off x="0" y="2233302"/>
              <a:ext cx="6263640" cy="1038082"/>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2E4ADD09-70CD-2A8A-AA61-5896E99B0733}"/>
                </a:ext>
              </a:extLst>
            </p:cNvPr>
            <p:cNvSpPr txBox="1"/>
            <p:nvPr/>
          </p:nvSpPr>
          <p:spPr>
            <a:xfrm>
              <a:off x="50675" y="2283977"/>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mitreden wollen</a:t>
              </a:r>
              <a:endParaRPr lang="en-US" sz="2600" kern="1200" dirty="0"/>
            </a:p>
          </p:txBody>
        </p:sp>
      </p:grpSp>
      <p:graphicFrame>
        <p:nvGraphicFramePr>
          <p:cNvPr id="5" name="Diagramm 4">
            <a:extLst>
              <a:ext uri="{FF2B5EF4-FFF2-40B4-BE49-F238E27FC236}">
                <a16:creationId xmlns:a16="http://schemas.microsoft.com/office/drawing/2014/main" id="{B3B2A461-6AAB-16BD-85CB-C319F60785CD}"/>
              </a:ext>
            </a:extLst>
          </p:cNvPr>
          <p:cNvGraphicFramePr/>
          <p:nvPr>
            <p:extLst>
              <p:ext uri="{D42A27DB-BD31-4B8C-83A1-F6EECF244321}">
                <p14:modId xmlns:p14="http://schemas.microsoft.com/office/powerpoint/2010/main" val="2545093287"/>
              </p:ext>
            </p:extLst>
          </p:nvPr>
        </p:nvGraphicFramePr>
        <p:xfrm>
          <a:off x="769196" y="1482494"/>
          <a:ext cx="10893559" cy="507480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feld 1">
            <a:extLst>
              <a:ext uri="{FF2B5EF4-FFF2-40B4-BE49-F238E27FC236}">
                <a16:creationId xmlns:a16="http://schemas.microsoft.com/office/drawing/2014/main" id="{554D7F98-BD10-D5E2-1A7D-53C7718B0026}"/>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829844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A17C3-BCD3-18D7-AA65-B6B6E385474C}"/>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F3FD9E24-5133-101E-DD7C-7C165D82A456}"/>
              </a:ext>
            </a:extLst>
          </p:cNvPr>
          <p:cNvSpPr txBox="1"/>
          <p:nvPr/>
        </p:nvSpPr>
        <p:spPr>
          <a:xfrm>
            <a:off x="769196" y="1818681"/>
            <a:ext cx="11061765" cy="3836563"/>
          </a:xfrm>
          <a:prstGeom prst="rect">
            <a:avLst/>
          </a:prstGeom>
          <a:noFill/>
        </p:spPr>
        <p:txBody>
          <a:bodyPr wrap="square">
            <a:spAutoFit/>
          </a:bodyPr>
          <a:lstStyle/>
          <a:p>
            <a:pPr>
              <a:lnSpc>
                <a:spcPct val="107000"/>
              </a:lnSpc>
              <a:spcAft>
                <a:spcPts val="800"/>
              </a:spcAft>
              <a:buNone/>
            </a:pPr>
            <a:r>
              <a:rPr lang="de-DE" sz="2400" kern="100" dirty="0">
                <a:latin typeface="Calibri" panose="020F0502020204030204" pitchFamily="34" charset="0"/>
                <a:ea typeface="Calibri" panose="020F0502020204030204" pitchFamily="34" charset="0"/>
                <a:cs typeface="Times New Roman" panose="02020603050405020304" pitchFamily="18" charset="0"/>
              </a:rPr>
              <a:t>Auswertung der Voten (Ausschnitte):</a:t>
            </a:r>
          </a:p>
          <a:p>
            <a:pPr marL="457200" indent="-457200">
              <a:lnSpc>
                <a:spcPct val="107000"/>
              </a:lnSpc>
              <a:spcAft>
                <a:spcPts val="800"/>
              </a:spcAft>
              <a:buAutoNum type="arabicPeriod"/>
            </a:pPr>
            <a:r>
              <a:rPr lang="de-DE" sz="2400" kern="100" dirty="0">
                <a:latin typeface="Calibri" panose="020F0502020204030204" pitchFamily="34" charset="0"/>
                <a:ea typeface="Calibri" panose="020F0502020204030204" pitchFamily="34" charset="0"/>
                <a:cs typeface="Times New Roman" panose="02020603050405020304" pitchFamily="18" charset="0"/>
              </a:rPr>
              <a:t>Die </a:t>
            </a:r>
            <a:r>
              <a:rPr lang="de-DE"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deutliche Mehrheit der Gemeinden </a:t>
            </a:r>
            <a:r>
              <a:rPr lang="de-DE" sz="2400" kern="100" dirty="0">
                <a:latin typeface="Calibri" panose="020F0502020204030204" pitchFamily="34" charset="0"/>
                <a:ea typeface="Calibri" panose="020F0502020204030204" pitchFamily="34" charset="0"/>
                <a:cs typeface="Times New Roman" panose="02020603050405020304" pitchFamily="18" charset="0"/>
              </a:rPr>
              <a:t>der SELK, die sich zu Wort gemeldet haben, </a:t>
            </a:r>
            <a:r>
              <a:rPr lang="de-DE"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möchte die FO </a:t>
            </a:r>
            <a:r>
              <a:rPr lang="de-DE" sz="2400" kern="100" dirty="0">
                <a:latin typeface="Calibri" panose="020F0502020204030204" pitchFamily="34" charset="0"/>
                <a:ea typeface="Calibri" panose="020F0502020204030204" pitchFamily="34" charset="0"/>
                <a:cs typeface="Times New Roman" panose="02020603050405020304" pitchFamily="18" charset="0"/>
              </a:rPr>
              <a:t>und sehen darin keine Verletzung des Lutherischen Bekenntnisses. Andere halten einen Abstimmungsprozess per Gemeindevotum in dieser Lehrfrage für nicht sachgerecht.</a:t>
            </a:r>
          </a:p>
          <a:p>
            <a:pPr marL="457200" indent="-457200">
              <a:lnSpc>
                <a:spcPct val="107000"/>
              </a:lnSpc>
              <a:spcAft>
                <a:spcPts val="800"/>
              </a:spcAft>
              <a:buAutoNum type="arabicPeriod"/>
            </a:pPr>
            <a:r>
              <a:rPr lang="de-DE" sz="2400" kern="100" dirty="0">
                <a:latin typeface="Calibri" panose="020F0502020204030204" pitchFamily="34" charset="0"/>
                <a:ea typeface="Calibri" panose="020F0502020204030204" pitchFamily="34" charset="0"/>
                <a:cs typeface="Times New Roman" panose="02020603050405020304" pitchFamily="18" charset="0"/>
              </a:rPr>
              <a:t>In den Voten findet sich eine deutliche positionsübergreifende Betonung der Wichtigkeit, </a:t>
            </a:r>
            <a:r>
              <a:rPr lang="de-DE"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die kirchliche Einheit</a:t>
            </a:r>
            <a:r>
              <a:rPr lang="de-DE" sz="2400" kern="100" dirty="0">
                <a:latin typeface="Calibri" panose="020F0502020204030204" pitchFamily="34" charset="0"/>
                <a:ea typeface="Calibri" panose="020F0502020204030204" pitchFamily="34" charset="0"/>
                <a:cs typeface="Times New Roman" panose="02020603050405020304" pitchFamily="18" charset="0"/>
              </a:rPr>
              <a:t> der SELK </a:t>
            </a:r>
            <a:r>
              <a:rPr lang="de-DE" sz="2400" kern="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zu bewahren</a:t>
            </a:r>
            <a:r>
              <a:rPr lang="de-DE" sz="2400" kern="100" dirty="0">
                <a:latin typeface="Calibri" panose="020F0502020204030204" pitchFamily="34" charset="0"/>
                <a:ea typeface="Calibri" panose="020F0502020204030204" pitchFamily="34" charset="0"/>
                <a:cs typeface="Times New Roman" panose="02020603050405020304" pitchFamily="18" charset="0"/>
              </a:rPr>
              <a:t>. Das Gespräch über die Szenarien hat teilweise dazu beigetragen, die Komplexität des Themas wahrzunehmen. </a:t>
            </a:r>
          </a:p>
        </p:txBody>
      </p:sp>
      <p:grpSp>
        <p:nvGrpSpPr>
          <p:cNvPr id="7" name="Gruppieren 6">
            <a:extLst>
              <a:ext uri="{FF2B5EF4-FFF2-40B4-BE49-F238E27FC236}">
                <a16:creationId xmlns:a16="http://schemas.microsoft.com/office/drawing/2014/main" id="{400DF97C-DE27-2C3E-746A-9C484459F096}"/>
              </a:ext>
            </a:extLst>
          </p:cNvPr>
          <p:cNvGrpSpPr/>
          <p:nvPr/>
        </p:nvGrpSpPr>
        <p:grpSpPr>
          <a:xfrm>
            <a:off x="718521" y="393737"/>
            <a:ext cx="6263640" cy="1038082"/>
            <a:chOff x="0" y="2233302"/>
            <a:chExt cx="6263640" cy="1038082"/>
          </a:xfrm>
        </p:grpSpPr>
        <p:sp>
          <p:nvSpPr>
            <p:cNvPr id="8" name="Abgerundetes Rechteck 7">
              <a:extLst>
                <a:ext uri="{FF2B5EF4-FFF2-40B4-BE49-F238E27FC236}">
                  <a16:creationId xmlns:a16="http://schemas.microsoft.com/office/drawing/2014/main" id="{51766A05-70A3-23C0-B3EB-6079B574FCE9}"/>
                </a:ext>
              </a:extLst>
            </p:cNvPr>
            <p:cNvSpPr/>
            <p:nvPr/>
          </p:nvSpPr>
          <p:spPr>
            <a:xfrm>
              <a:off x="0" y="2233302"/>
              <a:ext cx="6263640" cy="1038082"/>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842A6168-14CA-FA5D-8BD5-6AFDE7C5BC96}"/>
                </a:ext>
              </a:extLst>
            </p:cNvPr>
            <p:cNvSpPr txBox="1"/>
            <p:nvPr/>
          </p:nvSpPr>
          <p:spPr>
            <a:xfrm>
              <a:off x="50675" y="2283977"/>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mitreden wollen</a:t>
              </a:r>
              <a:endParaRPr lang="en-US" sz="2600" kern="1200" dirty="0"/>
            </a:p>
          </p:txBody>
        </p:sp>
      </p:grpSp>
      <p:sp>
        <p:nvSpPr>
          <p:cNvPr id="2" name="Textfeld 1">
            <a:extLst>
              <a:ext uri="{FF2B5EF4-FFF2-40B4-BE49-F238E27FC236}">
                <a16:creationId xmlns:a16="http://schemas.microsoft.com/office/drawing/2014/main" id="{35ED7B27-F6C0-DCEF-18AF-B1DF37E384F2}"/>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222654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3C69-6ABA-A299-A650-45F7D70160EE}"/>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65CA5D05-E3C6-005C-0291-81700F185942}"/>
              </a:ext>
            </a:extLst>
          </p:cNvPr>
          <p:cNvGrpSpPr/>
          <p:nvPr/>
        </p:nvGrpSpPr>
        <p:grpSpPr>
          <a:xfrm>
            <a:off x="718521" y="393737"/>
            <a:ext cx="6263640" cy="1038082"/>
            <a:chOff x="0" y="2233302"/>
            <a:chExt cx="6263640" cy="1038082"/>
          </a:xfrm>
        </p:grpSpPr>
        <p:sp>
          <p:nvSpPr>
            <p:cNvPr id="8" name="Abgerundetes Rechteck 7">
              <a:extLst>
                <a:ext uri="{FF2B5EF4-FFF2-40B4-BE49-F238E27FC236}">
                  <a16:creationId xmlns:a16="http://schemas.microsoft.com/office/drawing/2014/main" id="{20954D3B-5905-1685-4C22-C22FE5F02864}"/>
                </a:ext>
              </a:extLst>
            </p:cNvPr>
            <p:cNvSpPr/>
            <p:nvPr/>
          </p:nvSpPr>
          <p:spPr>
            <a:xfrm>
              <a:off x="0" y="2233302"/>
              <a:ext cx="6263640" cy="1038082"/>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5BECEAC7-886A-1D80-4114-9F3929B12A82}"/>
                </a:ext>
              </a:extLst>
            </p:cNvPr>
            <p:cNvSpPr txBox="1"/>
            <p:nvPr/>
          </p:nvSpPr>
          <p:spPr>
            <a:xfrm>
              <a:off x="50675" y="2283977"/>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mitreden wollen</a:t>
              </a:r>
              <a:endParaRPr lang="en-US" sz="2600" kern="1200" dirty="0"/>
            </a:p>
          </p:txBody>
        </p:sp>
      </p:grpSp>
      <p:grpSp>
        <p:nvGrpSpPr>
          <p:cNvPr id="35" name="Gruppieren 34">
            <a:extLst>
              <a:ext uri="{FF2B5EF4-FFF2-40B4-BE49-F238E27FC236}">
                <a16:creationId xmlns:a16="http://schemas.microsoft.com/office/drawing/2014/main" id="{B86C6031-0C27-D6CF-A1B1-57FE4A30F52C}"/>
              </a:ext>
            </a:extLst>
          </p:cNvPr>
          <p:cNvGrpSpPr/>
          <p:nvPr/>
        </p:nvGrpSpPr>
        <p:grpSpPr>
          <a:xfrm>
            <a:off x="3340090" y="1128080"/>
            <a:ext cx="5467738" cy="5568510"/>
            <a:chOff x="3657600" y="1381144"/>
            <a:chExt cx="5467738" cy="5568510"/>
          </a:xfrm>
        </p:grpSpPr>
        <p:pic>
          <p:nvPicPr>
            <p:cNvPr id="1026" name="Picture 2" descr="Deutschland Landkarte Bundesländer Grafik Bild 1">
              <a:extLst>
                <a:ext uri="{FF2B5EF4-FFF2-40B4-BE49-F238E27FC236}">
                  <a16:creationId xmlns:a16="http://schemas.microsoft.com/office/drawing/2014/main" id="{3C54CE5F-CE5F-B3C3-60E8-78FF35489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648" y="2419226"/>
              <a:ext cx="3131820" cy="3571774"/>
            </a:xfrm>
            <a:prstGeom prst="rect">
              <a:avLst/>
            </a:prstGeom>
            <a:noFill/>
            <a:extLst>
              <a:ext uri="{909E8E84-426E-40DD-AFC4-6F175D3DCCD1}">
                <a14:hiddenFill xmlns:a14="http://schemas.microsoft.com/office/drawing/2010/main">
                  <a:solidFill>
                    <a:srgbClr val="FFFFFF"/>
                  </a:solidFill>
                </a14:hiddenFill>
              </a:ext>
            </a:extLst>
          </p:spPr>
        </p:pic>
        <p:sp>
          <p:nvSpPr>
            <p:cNvPr id="2" name="Bogen 1">
              <a:extLst>
                <a:ext uri="{FF2B5EF4-FFF2-40B4-BE49-F238E27FC236}">
                  <a16:creationId xmlns:a16="http://schemas.microsoft.com/office/drawing/2014/main" id="{C724409F-F3D6-1A75-5C63-2545EF61F26A}"/>
                </a:ext>
              </a:extLst>
            </p:cNvPr>
            <p:cNvSpPr/>
            <p:nvPr/>
          </p:nvSpPr>
          <p:spPr>
            <a:xfrm flipV="1">
              <a:off x="5131837" y="1381144"/>
              <a:ext cx="2266565" cy="2018870"/>
            </a:xfrm>
            <a:prstGeom prst="arc">
              <a:avLst>
                <a:gd name="adj1" fmla="val 10984452"/>
                <a:gd name="adj2" fmla="val 21262945"/>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 name="Bogen 2">
              <a:extLst>
                <a:ext uri="{FF2B5EF4-FFF2-40B4-BE49-F238E27FC236}">
                  <a16:creationId xmlns:a16="http://schemas.microsoft.com/office/drawing/2014/main" id="{FE30945A-57A0-9C04-A386-8A04D2A0E97B}"/>
                </a:ext>
              </a:extLst>
            </p:cNvPr>
            <p:cNvSpPr/>
            <p:nvPr/>
          </p:nvSpPr>
          <p:spPr>
            <a:xfrm rot="16200000" flipV="1">
              <a:off x="4282483" y="2417318"/>
              <a:ext cx="1403192" cy="2652958"/>
            </a:xfrm>
            <a:prstGeom prst="arc">
              <a:avLst>
                <a:gd name="adj1" fmla="val 10723453"/>
                <a:gd name="adj2" fmla="val 21532494"/>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 name="Bogen 3">
              <a:extLst>
                <a:ext uri="{FF2B5EF4-FFF2-40B4-BE49-F238E27FC236}">
                  <a16:creationId xmlns:a16="http://schemas.microsoft.com/office/drawing/2014/main" id="{46C04C6A-2C48-111D-224A-3156A24BF820}"/>
                </a:ext>
              </a:extLst>
            </p:cNvPr>
            <p:cNvSpPr/>
            <p:nvPr/>
          </p:nvSpPr>
          <p:spPr>
            <a:xfrm rot="16200000">
              <a:off x="6969323" y="2311066"/>
              <a:ext cx="1403192" cy="2908839"/>
            </a:xfrm>
            <a:prstGeom prst="arc">
              <a:avLst>
                <a:gd name="adj1" fmla="val 10723453"/>
                <a:gd name="adj2" fmla="val 21532494"/>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 name="Bogen 5">
              <a:extLst>
                <a:ext uri="{FF2B5EF4-FFF2-40B4-BE49-F238E27FC236}">
                  <a16:creationId xmlns:a16="http://schemas.microsoft.com/office/drawing/2014/main" id="{5B3EB306-3395-1121-097C-148AED4B2AD5}"/>
                </a:ext>
              </a:extLst>
            </p:cNvPr>
            <p:cNvSpPr/>
            <p:nvPr/>
          </p:nvSpPr>
          <p:spPr>
            <a:xfrm>
              <a:off x="5131837" y="4117466"/>
              <a:ext cx="2266565" cy="2832188"/>
            </a:xfrm>
            <a:prstGeom prst="arc">
              <a:avLst>
                <a:gd name="adj1" fmla="val 10984452"/>
                <a:gd name="adj2" fmla="val 21262945"/>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sp>
        <p:nvSpPr>
          <p:cNvPr id="9" name="Textfeld 8">
            <a:extLst>
              <a:ext uri="{FF2B5EF4-FFF2-40B4-BE49-F238E27FC236}">
                <a16:creationId xmlns:a16="http://schemas.microsoft.com/office/drawing/2014/main" id="{688F1847-E822-CF4F-300C-D930E4E464E8}"/>
              </a:ext>
            </a:extLst>
          </p:cNvPr>
          <p:cNvSpPr txBox="1"/>
          <p:nvPr/>
        </p:nvSpPr>
        <p:spPr>
          <a:xfrm>
            <a:off x="3315692" y="1579079"/>
            <a:ext cx="5095029" cy="584775"/>
          </a:xfrm>
          <a:prstGeom prst="rect">
            <a:avLst/>
          </a:prstGeom>
          <a:noFill/>
        </p:spPr>
        <p:txBody>
          <a:bodyPr wrap="square" rtlCol="0">
            <a:spAutoFit/>
          </a:bodyPr>
          <a:lstStyle/>
          <a:p>
            <a:r>
              <a:rPr lang="de-DE" sz="3200" b="1" dirty="0">
                <a:solidFill>
                  <a:schemeClr val="accent4"/>
                </a:solidFill>
              </a:rPr>
              <a:t>NORD</a:t>
            </a:r>
            <a:r>
              <a:rPr lang="de-DE" sz="3200" dirty="0"/>
              <a:t>: 29 Voten (6 KV, 1PF)</a:t>
            </a:r>
          </a:p>
        </p:txBody>
      </p:sp>
      <p:sp>
        <p:nvSpPr>
          <p:cNvPr id="18" name="Textfeld 17">
            <a:extLst>
              <a:ext uri="{FF2B5EF4-FFF2-40B4-BE49-F238E27FC236}">
                <a16:creationId xmlns:a16="http://schemas.microsoft.com/office/drawing/2014/main" id="{B7C090AC-C18F-C05F-22FA-29776BC2894E}"/>
              </a:ext>
            </a:extLst>
          </p:cNvPr>
          <p:cNvSpPr txBox="1"/>
          <p:nvPr/>
        </p:nvSpPr>
        <p:spPr>
          <a:xfrm>
            <a:off x="4147262" y="5737936"/>
            <a:ext cx="3897475" cy="584775"/>
          </a:xfrm>
          <a:prstGeom prst="rect">
            <a:avLst/>
          </a:prstGeom>
          <a:noFill/>
        </p:spPr>
        <p:txBody>
          <a:bodyPr wrap="square" rtlCol="0">
            <a:spAutoFit/>
          </a:bodyPr>
          <a:lstStyle/>
          <a:p>
            <a:r>
              <a:rPr lang="de-DE" sz="3200" b="1" dirty="0">
                <a:solidFill>
                  <a:schemeClr val="accent4"/>
                </a:solidFill>
              </a:rPr>
              <a:t>SÜD</a:t>
            </a:r>
            <a:r>
              <a:rPr lang="de-DE" sz="3200" dirty="0"/>
              <a:t>: 36 Voten (7 KV)</a:t>
            </a:r>
          </a:p>
        </p:txBody>
      </p:sp>
      <p:sp>
        <p:nvSpPr>
          <p:cNvPr id="24" name="Textfeld 23">
            <a:extLst>
              <a:ext uri="{FF2B5EF4-FFF2-40B4-BE49-F238E27FC236}">
                <a16:creationId xmlns:a16="http://schemas.microsoft.com/office/drawing/2014/main" id="{BEA6AE2B-98DD-1CE2-E818-710DB63F6FDB}"/>
              </a:ext>
            </a:extLst>
          </p:cNvPr>
          <p:cNvSpPr txBox="1"/>
          <p:nvPr/>
        </p:nvSpPr>
        <p:spPr>
          <a:xfrm>
            <a:off x="327950" y="2688771"/>
            <a:ext cx="4379466" cy="760016"/>
          </a:xfrm>
          <a:prstGeom prst="rect">
            <a:avLst/>
          </a:prstGeom>
          <a:noFill/>
        </p:spPr>
        <p:txBody>
          <a:bodyPr wrap="square" rtlCol="0">
            <a:spAutoFit/>
          </a:bodyPr>
          <a:lstStyle/>
          <a:p>
            <a:pPr>
              <a:lnSpc>
                <a:spcPct val="150000"/>
              </a:lnSpc>
            </a:pPr>
            <a:r>
              <a:rPr lang="de-DE" sz="3200" b="1" dirty="0">
                <a:solidFill>
                  <a:schemeClr val="accent4"/>
                </a:solidFill>
              </a:rPr>
              <a:t>West</a:t>
            </a:r>
            <a:r>
              <a:rPr lang="de-DE" sz="3200" dirty="0"/>
              <a:t>: 23 Voten (2 KV)</a:t>
            </a:r>
          </a:p>
        </p:txBody>
      </p:sp>
      <p:sp>
        <p:nvSpPr>
          <p:cNvPr id="30" name="Textfeld 29">
            <a:extLst>
              <a:ext uri="{FF2B5EF4-FFF2-40B4-BE49-F238E27FC236}">
                <a16:creationId xmlns:a16="http://schemas.microsoft.com/office/drawing/2014/main" id="{8E55BC5E-62A6-4448-20F1-81EF806D9FCB}"/>
              </a:ext>
            </a:extLst>
          </p:cNvPr>
          <p:cNvSpPr txBox="1"/>
          <p:nvPr/>
        </p:nvSpPr>
        <p:spPr>
          <a:xfrm>
            <a:off x="7440501" y="2688338"/>
            <a:ext cx="5281109" cy="760016"/>
          </a:xfrm>
          <a:prstGeom prst="rect">
            <a:avLst/>
          </a:prstGeom>
          <a:noFill/>
        </p:spPr>
        <p:txBody>
          <a:bodyPr wrap="square" rtlCol="0">
            <a:spAutoFit/>
          </a:bodyPr>
          <a:lstStyle/>
          <a:p>
            <a:pPr>
              <a:lnSpc>
                <a:spcPct val="150000"/>
              </a:lnSpc>
            </a:pPr>
            <a:r>
              <a:rPr lang="de-DE" sz="3200" b="1" dirty="0">
                <a:solidFill>
                  <a:schemeClr val="accent4"/>
                </a:solidFill>
              </a:rPr>
              <a:t>Ost</a:t>
            </a:r>
            <a:r>
              <a:rPr lang="de-DE" sz="3200" dirty="0"/>
              <a:t>: 14 Voten (8 KV, 1PF)</a:t>
            </a:r>
          </a:p>
        </p:txBody>
      </p:sp>
      <p:graphicFrame>
        <p:nvGraphicFramePr>
          <p:cNvPr id="5" name="Diagramm 4">
            <a:extLst>
              <a:ext uri="{FF2B5EF4-FFF2-40B4-BE49-F238E27FC236}">
                <a16:creationId xmlns:a16="http://schemas.microsoft.com/office/drawing/2014/main" id="{B3D2F6A7-2639-6AC2-C7E2-AEBC66124677}"/>
              </a:ext>
            </a:extLst>
          </p:cNvPr>
          <p:cNvGraphicFramePr/>
          <p:nvPr>
            <p:extLst>
              <p:ext uri="{D42A27DB-BD31-4B8C-83A1-F6EECF244321}">
                <p14:modId xmlns:p14="http://schemas.microsoft.com/office/powerpoint/2010/main" val="1112358414"/>
              </p:ext>
            </p:extLst>
          </p:nvPr>
        </p:nvGraphicFramePr>
        <p:xfrm>
          <a:off x="1205626" y="3279266"/>
          <a:ext cx="2079807" cy="15195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Diagramm 25">
            <a:extLst>
              <a:ext uri="{FF2B5EF4-FFF2-40B4-BE49-F238E27FC236}">
                <a16:creationId xmlns:a16="http://schemas.microsoft.com/office/drawing/2014/main" id="{84B4FD4D-1831-619C-1076-6BAA76374862}"/>
              </a:ext>
            </a:extLst>
          </p:cNvPr>
          <p:cNvGraphicFramePr/>
          <p:nvPr>
            <p:extLst>
              <p:ext uri="{D42A27DB-BD31-4B8C-83A1-F6EECF244321}">
                <p14:modId xmlns:p14="http://schemas.microsoft.com/office/powerpoint/2010/main" val="3088991672"/>
              </p:ext>
            </p:extLst>
          </p:nvPr>
        </p:nvGraphicFramePr>
        <p:xfrm>
          <a:off x="8728149" y="3279266"/>
          <a:ext cx="2079807" cy="15195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Diagramm 35">
            <a:extLst>
              <a:ext uri="{FF2B5EF4-FFF2-40B4-BE49-F238E27FC236}">
                <a16:creationId xmlns:a16="http://schemas.microsoft.com/office/drawing/2014/main" id="{0D54C1C0-61E8-D641-544B-C19AB70B1041}"/>
              </a:ext>
            </a:extLst>
          </p:cNvPr>
          <p:cNvGraphicFramePr/>
          <p:nvPr>
            <p:extLst>
              <p:ext uri="{D42A27DB-BD31-4B8C-83A1-F6EECF244321}">
                <p14:modId xmlns:p14="http://schemas.microsoft.com/office/powerpoint/2010/main" val="3325795095"/>
              </p:ext>
            </p:extLst>
          </p:nvPr>
        </p:nvGraphicFramePr>
        <p:xfrm>
          <a:off x="7671898" y="5236055"/>
          <a:ext cx="2079807" cy="15195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Diagramm 36">
            <a:extLst>
              <a:ext uri="{FF2B5EF4-FFF2-40B4-BE49-F238E27FC236}">
                <a16:creationId xmlns:a16="http://schemas.microsoft.com/office/drawing/2014/main" id="{EAA9F2DB-586D-D0EF-DA85-F0958DB53C65}"/>
              </a:ext>
            </a:extLst>
          </p:cNvPr>
          <p:cNvGraphicFramePr/>
          <p:nvPr>
            <p:extLst>
              <p:ext uri="{D42A27DB-BD31-4B8C-83A1-F6EECF244321}">
                <p14:modId xmlns:p14="http://schemas.microsoft.com/office/powerpoint/2010/main" val="3626345263"/>
              </p:ext>
            </p:extLst>
          </p:nvPr>
        </p:nvGraphicFramePr>
        <p:xfrm>
          <a:off x="7921749" y="1128080"/>
          <a:ext cx="2079807" cy="1519597"/>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feld 10">
            <a:extLst>
              <a:ext uri="{FF2B5EF4-FFF2-40B4-BE49-F238E27FC236}">
                <a16:creationId xmlns:a16="http://schemas.microsoft.com/office/drawing/2014/main" id="{2575F356-B642-EC4E-645B-7E8BD52F1838}"/>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971799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A163E-C9FD-3A9A-9D3B-AB2CCABBE6B0}"/>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6FEB61F7-CA8D-2B13-275C-6C362E387903}"/>
              </a:ext>
            </a:extLst>
          </p:cNvPr>
          <p:cNvGrpSpPr/>
          <p:nvPr/>
        </p:nvGrpSpPr>
        <p:grpSpPr>
          <a:xfrm>
            <a:off x="718521" y="393737"/>
            <a:ext cx="6263640" cy="1038082"/>
            <a:chOff x="0" y="2233302"/>
            <a:chExt cx="6263640" cy="1038082"/>
          </a:xfrm>
        </p:grpSpPr>
        <p:sp>
          <p:nvSpPr>
            <p:cNvPr id="8" name="Abgerundetes Rechteck 7">
              <a:extLst>
                <a:ext uri="{FF2B5EF4-FFF2-40B4-BE49-F238E27FC236}">
                  <a16:creationId xmlns:a16="http://schemas.microsoft.com/office/drawing/2014/main" id="{96382DA5-7014-73F6-6FC7-CFEBE75FC32D}"/>
                </a:ext>
              </a:extLst>
            </p:cNvPr>
            <p:cNvSpPr/>
            <p:nvPr/>
          </p:nvSpPr>
          <p:spPr>
            <a:xfrm>
              <a:off x="0" y="2233302"/>
              <a:ext cx="6263640" cy="1038082"/>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381227FC-1047-A09E-6F90-4487263C3E9D}"/>
                </a:ext>
              </a:extLst>
            </p:cNvPr>
            <p:cNvSpPr txBox="1"/>
            <p:nvPr/>
          </p:nvSpPr>
          <p:spPr>
            <a:xfrm>
              <a:off x="50675" y="2283977"/>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mitreden wollen</a:t>
              </a:r>
              <a:endParaRPr lang="en-US" sz="2600" kern="1200" dirty="0"/>
            </a:p>
          </p:txBody>
        </p:sp>
      </p:grpSp>
      <p:grpSp>
        <p:nvGrpSpPr>
          <p:cNvPr id="35" name="Gruppieren 34">
            <a:extLst>
              <a:ext uri="{FF2B5EF4-FFF2-40B4-BE49-F238E27FC236}">
                <a16:creationId xmlns:a16="http://schemas.microsoft.com/office/drawing/2014/main" id="{486669AA-ED72-2882-80BD-68DDCCC233A1}"/>
              </a:ext>
            </a:extLst>
          </p:cNvPr>
          <p:cNvGrpSpPr/>
          <p:nvPr/>
        </p:nvGrpSpPr>
        <p:grpSpPr>
          <a:xfrm>
            <a:off x="3315692" y="1260396"/>
            <a:ext cx="5467738" cy="5568510"/>
            <a:chOff x="3657600" y="1381144"/>
            <a:chExt cx="5467738" cy="5568510"/>
          </a:xfrm>
        </p:grpSpPr>
        <p:pic>
          <p:nvPicPr>
            <p:cNvPr id="1026" name="Picture 2" descr="Deutschland Landkarte Bundesländer Grafik Bild 1">
              <a:extLst>
                <a:ext uri="{FF2B5EF4-FFF2-40B4-BE49-F238E27FC236}">
                  <a16:creationId xmlns:a16="http://schemas.microsoft.com/office/drawing/2014/main" id="{7BA3DC4C-26FE-3BD6-738E-526B569D9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648" y="2419226"/>
              <a:ext cx="3131820" cy="3571774"/>
            </a:xfrm>
            <a:prstGeom prst="rect">
              <a:avLst/>
            </a:prstGeom>
            <a:noFill/>
            <a:extLst>
              <a:ext uri="{909E8E84-426E-40DD-AFC4-6F175D3DCCD1}">
                <a14:hiddenFill xmlns:a14="http://schemas.microsoft.com/office/drawing/2010/main">
                  <a:solidFill>
                    <a:srgbClr val="FFFFFF"/>
                  </a:solidFill>
                </a14:hiddenFill>
              </a:ext>
            </a:extLst>
          </p:spPr>
        </p:pic>
        <p:sp>
          <p:nvSpPr>
            <p:cNvPr id="2" name="Bogen 1">
              <a:extLst>
                <a:ext uri="{FF2B5EF4-FFF2-40B4-BE49-F238E27FC236}">
                  <a16:creationId xmlns:a16="http://schemas.microsoft.com/office/drawing/2014/main" id="{DA867887-5703-9B98-BEE9-B61EFA2B9C59}"/>
                </a:ext>
              </a:extLst>
            </p:cNvPr>
            <p:cNvSpPr/>
            <p:nvPr/>
          </p:nvSpPr>
          <p:spPr>
            <a:xfrm flipV="1">
              <a:off x="5131837" y="1381144"/>
              <a:ext cx="2266565" cy="2018870"/>
            </a:xfrm>
            <a:prstGeom prst="arc">
              <a:avLst>
                <a:gd name="adj1" fmla="val 10984452"/>
                <a:gd name="adj2" fmla="val 21262945"/>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 name="Bogen 2">
              <a:extLst>
                <a:ext uri="{FF2B5EF4-FFF2-40B4-BE49-F238E27FC236}">
                  <a16:creationId xmlns:a16="http://schemas.microsoft.com/office/drawing/2014/main" id="{1527CEAA-C80F-12B2-DB00-5092E7124724}"/>
                </a:ext>
              </a:extLst>
            </p:cNvPr>
            <p:cNvSpPr/>
            <p:nvPr/>
          </p:nvSpPr>
          <p:spPr>
            <a:xfrm rot="16200000" flipV="1">
              <a:off x="4282483" y="2417318"/>
              <a:ext cx="1403192" cy="2652958"/>
            </a:xfrm>
            <a:prstGeom prst="arc">
              <a:avLst>
                <a:gd name="adj1" fmla="val 10723453"/>
                <a:gd name="adj2" fmla="val 21532494"/>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 name="Bogen 3">
              <a:extLst>
                <a:ext uri="{FF2B5EF4-FFF2-40B4-BE49-F238E27FC236}">
                  <a16:creationId xmlns:a16="http://schemas.microsoft.com/office/drawing/2014/main" id="{F697852D-8ECA-948D-9956-80176D6300D5}"/>
                </a:ext>
              </a:extLst>
            </p:cNvPr>
            <p:cNvSpPr/>
            <p:nvPr/>
          </p:nvSpPr>
          <p:spPr>
            <a:xfrm rot="16200000">
              <a:off x="6969323" y="2311066"/>
              <a:ext cx="1403192" cy="2908839"/>
            </a:xfrm>
            <a:prstGeom prst="arc">
              <a:avLst>
                <a:gd name="adj1" fmla="val 10723453"/>
                <a:gd name="adj2" fmla="val 21532494"/>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 name="Bogen 5">
              <a:extLst>
                <a:ext uri="{FF2B5EF4-FFF2-40B4-BE49-F238E27FC236}">
                  <a16:creationId xmlns:a16="http://schemas.microsoft.com/office/drawing/2014/main" id="{AA9969B1-711A-2CE1-5122-53D6D13EF5BD}"/>
                </a:ext>
              </a:extLst>
            </p:cNvPr>
            <p:cNvSpPr/>
            <p:nvPr/>
          </p:nvSpPr>
          <p:spPr>
            <a:xfrm>
              <a:off x="5131837" y="4117466"/>
              <a:ext cx="2266565" cy="2832188"/>
            </a:xfrm>
            <a:prstGeom prst="arc">
              <a:avLst>
                <a:gd name="adj1" fmla="val 10984452"/>
                <a:gd name="adj2" fmla="val 21262945"/>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grpSp>
        <p:nvGrpSpPr>
          <p:cNvPr id="16" name="Gruppieren 15">
            <a:extLst>
              <a:ext uri="{FF2B5EF4-FFF2-40B4-BE49-F238E27FC236}">
                <a16:creationId xmlns:a16="http://schemas.microsoft.com/office/drawing/2014/main" id="{BDB13312-EC77-2EBF-721B-C2803B1D8A7E}"/>
              </a:ext>
            </a:extLst>
          </p:cNvPr>
          <p:cNvGrpSpPr/>
          <p:nvPr/>
        </p:nvGrpSpPr>
        <p:grpSpPr>
          <a:xfrm>
            <a:off x="317082" y="1409801"/>
            <a:ext cx="10523143" cy="923330"/>
            <a:chOff x="563801" y="1346312"/>
            <a:chExt cx="10523143" cy="923330"/>
          </a:xfrm>
        </p:grpSpPr>
        <p:sp>
          <p:nvSpPr>
            <p:cNvPr id="9" name="Textfeld 8">
              <a:extLst>
                <a:ext uri="{FF2B5EF4-FFF2-40B4-BE49-F238E27FC236}">
                  <a16:creationId xmlns:a16="http://schemas.microsoft.com/office/drawing/2014/main" id="{82C43D43-AEB6-BB1B-452E-B3372791E865}"/>
                </a:ext>
              </a:extLst>
            </p:cNvPr>
            <p:cNvSpPr txBox="1"/>
            <p:nvPr/>
          </p:nvSpPr>
          <p:spPr>
            <a:xfrm>
              <a:off x="563801" y="1515590"/>
              <a:ext cx="10523143" cy="584775"/>
            </a:xfrm>
            <a:prstGeom prst="rect">
              <a:avLst/>
            </a:prstGeom>
            <a:noFill/>
          </p:spPr>
          <p:txBody>
            <a:bodyPr wrap="square" rtlCol="0">
              <a:spAutoFit/>
            </a:bodyPr>
            <a:lstStyle/>
            <a:p>
              <a:r>
                <a:rPr lang="de-DE" sz="3200" b="1" dirty="0">
                  <a:solidFill>
                    <a:schemeClr val="accent4"/>
                  </a:solidFill>
                </a:rPr>
                <a:t>NORD</a:t>
              </a:r>
              <a:r>
                <a:rPr lang="de-DE" sz="3200" dirty="0"/>
                <a:t>: 29 Voten (6 KV, 1PF), 15       , 6          , 6      , 2       (KV)</a:t>
              </a:r>
            </a:p>
          </p:txBody>
        </p:sp>
        <p:sp>
          <p:nvSpPr>
            <p:cNvPr id="11" name="Pfeil nach oben 10">
              <a:extLst>
                <a:ext uri="{FF2B5EF4-FFF2-40B4-BE49-F238E27FC236}">
                  <a16:creationId xmlns:a16="http://schemas.microsoft.com/office/drawing/2014/main" id="{513238E2-6D12-2372-A97D-161334F128CF}"/>
                </a:ext>
              </a:extLst>
            </p:cNvPr>
            <p:cNvSpPr/>
            <p:nvPr/>
          </p:nvSpPr>
          <p:spPr>
            <a:xfrm>
              <a:off x="6209077" y="1515590"/>
              <a:ext cx="421456" cy="537003"/>
            </a:xfrm>
            <a:prstGeom prst="up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oben 11">
              <a:extLst>
                <a:ext uri="{FF2B5EF4-FFF2-40B4-BE49-F238E27FC236}">
                  <a16:creationId xmlns:a16="http://schemas.microsoft.com/office/drawing/2014/main" id="{C85A9B6B-E06E-DCCD-8A24-CD899B619B3D}"/>
                </a:ext>
              </a:extLst>
            </p:cNvPr>
            <p:cNvSpPr/>
            <p:nvPr/>
          </p:nvSpPr>
          <p:spPr>
            <a:xfrm rot="5400000">
              <a:off x="7292518" y="1559832"/>
              <a:ext cx="421456" cy="537003"/>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oben 12">
              <a:extLst>
                <a:ext uri="{FF2B5EF4-FFF2-40B4-BE49-F238E27FC236}">
                  <a16:creationId xmlns:a16="http://schemas.microsoft.com/office/drawing/2014/main" id="{7B42249F-965B-C7E2-6ED4-60BB4A958437}"/>
                </a:ext>
              </a:extLst>
            </p:cNvPr>
            <p:cNvSpPr/>
            <p:nvPr/>
          </p:nvSpPr>
          <p:spPr>
            <a:xfrm rot="10800000">
              <a:off x="9313148" y="1515590"/>
              <a:ext cx="421456" cy="5370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FD292B0E-6CC8-26BE-C449-AF427F2367F8}"/>
                </a:ext>
              </a:extLst>
            </p:cNvPr>
            <p:cNvSpPr txBox="1"/>
            <p:nvPr/>
          </p:nvSpPr>
          <p:spPr>
            <a:xfrm>
              <a:off x="8349398" y="1346312"/>
              <a:ext cx="525780" cy="923330"/>
            </a:xfrm>
            <a:prstGeom prst="rect">
              <a:avLst/>
            </a:prstGeom>
            <a:noFill/>
          </p:spPr>
          <p:txBody>
            <a:bodyPr wrap="square">
              <a:spAutoFit/>
            </a:bodyPr>
            <a:lstStyle/>
            <a:p>
              <a:r>
                <a:rPr lang="de-DE" sz="5400" b="1" dirty="0">
                  <a:solidFill>
                    <a:srgbClr val="FF0000"/>
                  </a:solidFill>
                </a:rPr>
                <a:t>?</a:t>
              </a:r>
              <a:endParaRPr lang="de-DE" sz="5400" dirty="0">
                <a:solidFill>
                  <a:srgbClr val="FF0000"/>
                </a:solidFill>
              </a:endParaRPr>
            </a:p>
          </p:txBody>
        </p:sp>
      </p:grpSp>
      <p:grpSp>
        <p:nvGrpSpPr>
          <p:cNvPr id="17" name="Gruppieren 16">
            <a:extLst>
              <a:ext uri="{FF2B5EF4-FFF2-40B4-BE49-F238E27FC236}">
                <a16:creationId xmlns:a16="http://schemas.microsoft.com/office/drawing/2014/main" id="{190280B6-F4C8-32F2-E790-2F490517357A}"/>
              </a:ext>
            </a:extLst>
          </p:cNvPr>
          <p:cNvGrpSpPr/>
          <p:nvPr/>
        </p:nvGrpSpPr>
        <p:grpSpPr>
          <a:xfrm>
            <a:off x="1441968" y="5719725"/>
            <a:ext cx="9729519" cy="923330"/>
            <a:chOff x="1475599" y="1298544"/>
            <a:chExt cx="9729519" cy="923330"/>
          </a:xfrm>
        </p:grpSpPr>
        <p:sp>
          <p:nvSpPr>
            <p:cNvPr id="18" name="Textfeld 17">
              <a:extLst>
                <a:ext uri="{FF2B5EF4-FFF2-40B4-BE49-F238E27FC236}">
                  <a16:creationId xmlns:a16="http://schemas.microsoft.com/office/drawing/2014/main" id="{D20E25B7-F72B-534D-0E20-C3C8FFD3E4DC}"/>
                </a:ext>
              </a:extLst>
            </p:cNvPr>
            <p:cNvSpPr txBox="1"/>
            <p:nvPr/>
          </p:nvSpPr>
          <p:spPr>
            <a:xfrm>
              <a:off x="1475599" y="1541497"/>
              <a:ext cx="9729519" cy="584775"/>
            </a:xfrm>
            <a:prstGeom prst="rect">
              <a:avLst/>
            </a:prstGeom>
            <a:noFill/>
          </p:spPr>
          <p:txBody>
            <a:bodyPr wrap="square" rtlCol="0">
              <a:spAutoFit/>
            </a:bodyPr>
            <a:lstStyle/>
            <a:p>
              <a:r>
                <a:rPr lang="de-DE" sz="3200" b="1" dirty="0">
                  <a:solidFill>
                    <a:schemeClr val="accent4"/>
                  </a:solidFill>
                </a:rPr>
                <a:t>SÜD</a:t>
              </a:r>
              <a:r>
                <a:rPr lang="de-DE" sz="3200" dirty="0"/>
                <a:t>: 36 Voten (7 KV), 24       , 2          , 9      , 1       (KV)    </a:t>
              </a:r>
            </a:p>
          </p:txBody>
        </p:sp>
        <p:sp>
          <p:nvSpPr>
            <p:cNvPr id="19" name="Pfeil nach oben 18">
              <a:extLst>
                <a:ext uri="{FF2B5EF4-FFF2-40B4-BE49-F238E27FC236}">
                  <a16:creationId xmlns:a16="http://schemas.microsoft.com/office/drawing/2014/main" id="{21E31586-A626-1998-F8C0-7774E8BB543C}"/>
                </a:ext>
              </a:extLst>
            </p:cNvPr>
            <p:cNvSpPr/>
            <p:nvPr/>
          </p:nvSpPr>
          <p:spPr>
            <a:xfrm>
              <a:off x="5918903" y="1515593"/>
              <a:ext cx="421456" cy="537003"/>
            </a:xfrm>
            <a:prstGeom prst="up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oben 19">
              <a:extLst>
                <a:ext uri="{FF2B5EF4-FFF2-40B4-BE49-F238E27FC236}">
                  <a16:creationId xmlns:a16="http://schemas.microsoft.com/office/drawing/2014/main" id="{9BEF95F2-4655-387A-FB52-1E9BA39EAE9D}"/>
                </a:ext>
              </a:extLst>
            </p:cNvPr>
            <p:cNvSpPr/>
            <p:nvPr/>
          </p:nvSpPr>
          <p:spPr>
            <a:xfrm rot="5400000">
              <a:off x="7022890" y="1559571"/>
              <a:ext cx="421456" cy="537003"/>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oben 20">
              <a:extLst>
                <a:ext uri="{FF2B5EF4-FFF2-40B4-BE49-F238E27FC236}">
                  <a16:creationId xmlns:a16="http://schemas.microsoft.com/office/drawing/2014/main" id="{8EDACE33-B50E-810F-96C3-98CCCA9D4D1E}"/>
                </a:ext>
              </a:extLst>
            </p:cNvPr>
            <p:cNvSpPr/>
            <p:nvPr/>
          </p:nvSpPr>
          <p:spPr>
            <a:xfrm rot="10800000">
              <a:off x="9083206" y="1515592"/>
              <a:ext cx="421456" cy="5370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EC37152A-4FD2-E307-D40B-7A04386840A2}"/>
                </a:ext>
              </a:extLst>
            </p:cNvPr>
            <p:cNvSpPr txBox="1"/>
            <p:nvPr/>
          </p:nvSpPr>
          <p:spPr>
            <a:xfrm>
              <a:off x="8076293" y="1298544"/>
              <a:ext cx="525780" cy="923330"/>
            </a:xfrm>
            <a:prstGeom prst="rect">
              <a:avLst/>
            </a:prstGeom>
            <a:noFill/>
          </p:spPr>
          <p:txBody>
            <a:bodyPr wrap="square">
              <a:spAutoFit/>
            </a:bodyPr>
            <a:lstStyle/>
            <a:p>
              <a:r>
                <a:rPr lang="de-DE" sz="5400" b="1" dirty="0">
                  <a:solidFill>
                    <a:srgbClr val="FF0000"/>
                  </a:solidFill>
                </a:rPr>
                <a:t>?</a:t>
              </a:r>
              <a:endParaRPr lang="de-DE" sz="5400" dirty="0">
                <a:solidFill>
                  <a:srgbClr val="FF0000"/>
                </a:solidFill>
              </a:endParaRPr>
            </a:p>
          </p:txBody>
        </p:sp>
      </p:grpSp>
      <p:grpSp>
        <p:nvGrpSpPr>
          <p:cNvPr id="23" name="Gruppieren 22">
            <a:extLst>
              <a:ext uri="{FF2B5EF4-FFF2-40B4-BE49-F238E27FC236}">
                <a16:creationId xmlns:a16="http://schemas.microsoft.com/office/drawing/2014/main" id="{A7F064E4-7DAC-AB1E-65BA-3FFAB988F2D9}"/>
              </a:ext>
            </a:extLst>
          </p:cNvPr>
          <p:cNvGrpSpPr/>
          <p:nvPr/>
        </p:nvGrpSpPr>
        <p:grpSpPr>
          <a:xfrm>
            <a:off x="347761" y="2812463"/>
            <a:ext cx="4379466" cy="1621172"/>
            <a:chOff x="2667426" y="1493157"/>
            <a:chExt cx="4379466" cy="1621172"/>
          </a:xfrm>
        </p:grpSpPr>
        <p:sp>
          <p:nvSpPr>
            <p:cNvPr id="24" name="Textfeld 23">
              <a:extLst>
                <a:ext uri="{FF2B5EF4-FFF2-40B4-BE49-F238E27FC236}">
                  <a16:creationId xmlns:a16="http://schemas.microsoft.com/office/drawing/2014/main" id="{B8ECB697-63DB-8760-17C5-5D8EDCC33AA7}"/>
                </a:ext>
              </a:extLst>
            </p:cNvPr>
            <p:cNvSpPr txBox="1"/>
            <p:nvPr/>
          </p:nvSpPr>
          <p:spPr>
            <a:xfrm>
              <a:off x="2667426" y="1493157"/>
              <a:ext cx="4379466" cy="1498680"/>
            </a:xfrm>
            <a:prstGeom prst="rect">
              <a:avLst/>
            </a:prstGeom>
            <a:noFill/>
          </p:spPr>
          <p:txBody>
            <a:bodyPr wrap="square" rtlCol="0">
              <a:spAutoFit/>
            </a:bodyPr>
            <a:lstStyle/>
            <a:p>
              <a:pPr>
                <a:lnSpc>
                  <a:spcPct val="150000"/>
                </a:lnSpc>
              </a:pPr>
              <a:r>
                <a:rPr lang="de-DE" sz="3200" b="1" dirty="0">
                  <a:solidFill>
                    <a:schemeClr val="accent4"/>
                  </a:solidFill>
                </a:rPr>
                <a:t>West</a:t>
              </a:r>
              <a:r>
                <a:rPr lang="de-DE" sz="3200" dirty="0"/>
                <a:t>: 23 Voten (2 KV),</a:t>
              </a:r>
            </a:p>
            <a:p>
              <a:pPr>
                <a:lnSpc>
                  <a:spcPct val="150000"/>
                </a:lnSpc>
              </a:pPr>
              <a:r>
                <a:rPr lang="de-DE" sz="3200" dirty="0"/>
                <a:t>18       , 3      , 2        (KV)</a:t>
              </a:r>
            </a:p>
          </p:txBody>
        </p:sp>
        <p:sp>
          <p:nvSpPr>
            <p:cNvPr id="25" name="Pfeil nach oben 24">
              <a:extLst>
                <a:ext uri="{FF2B5EF4-FFF2-40B4-BE49-F238E27FC236}">
                  <a16:creationId xmlns:a16="http://schemas.microsoft.com/office/drawing/2014/main" id="{6D77ADAB-AAED-2053-0344-C5159FADB9D3}"/>
                </a:ext>
              </a:extLst>
            </p:cNvPr>
            <p:cNvSpPr/>
            <p:nvPr/>
          </p:nvSpPr>
          <p:spPr>
            <a:xfrm>
              <a:off x="3327156" y="2385623"/>
              <a:ext cx="421456" cy="537003"/>
            </a:xfrm>
            <a:prstGeom prst="up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oben 26">
              <a:extLst>
                <a:ext uri="{FF2B5EF4-FFF2-40B4-BE49-F238E27FC236}">
                  <a16:creationId xmlns:a16="http://schemas.microsoft.com/office/drawing/2014/main" id="{B6B1A549-3300-4E7B-068B-EF7AF456F5A0}"/>
                </a:ext>
              </a:extLst>
            </p:cNvPr>
            <p:cNvSpPr/>
            <p:nvPr/>
          </p:nvSpPr>
          <p:spPr>
            <a:xfrm rot="10800000">
              <a:off x="5232798" y="2384163"/>
              <a:ext cx="421456" cy="5370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extfeld 27">
              <a:extLst>
                <a:ext uri="{FF2B5EF4-FFF2-40B4-BE49-F238E27FC236}">
                  <a16:creationId xmlns:a16="http://schemas.microsoft.com/office/drawing/2014/main" id="{66AAE98B-B410-C8D1-B473-B68FDD7D19DA}"/>
                </a:ext>
              </a:extLst>
            </p:cNvPr>
            <p:cNvSpPr txBox="1"/>
            <p:nvPr/>
          </p:nvSpPr>
          <p:spPr>
            <a:xfrm>
              <a:off x="4251206" y="2190999"/>
              <a:ext cx="525780" cy="923330"/>
            </a:xfrm>
            <a:prstGeom prst="rect">
              <a:avLst/>
            </a:prstGeom>
            <a:noFill/>
          </p:spPr>
          <p:txBody>
            <a:bodyPr wrap="square">
              <a:spAutoFit/>
            </a:bodyPr>
            <a:lstStyle/>
            <a:p>
              <a:r>
                <a:rPr lang="de-DE" sz="5400" b="1" dirty="0">
                  <a:solidFill>
                    <a:srgbClr val="FF0000"/>
                  </a:solidFill>
                </a:rPr>
                <a:t>?</a:t>
              </a:r>
              <a:endParaRPr lang="de-DE" sz="5400" dirty="0">
                <a:solidFill>
                  <a:srgbClr val="FF0000"/>
                </a:solidFill>
              </a:endParaRPr>
            </a:p>
          </p:txBody>
        </p:sp>
      </p:grpSp>
      <p:grpSp>
        <p:nvGrpSpPr>
          <p:cNvPr id="29" name="Gruppieren 28">
            <a:extLst>
              <a:ext uri="{FF2B5EF4-FFF2-40B4-BE49-F238E27FC236}">
                <a16:creationId xmlns:a16="http://schemas.microsoft.com/office/drawing/2014/main" id="{D924F76B-D2D6-16CD-1B47-D945B6822E90}"/>
              </a:ext>
            </a:extLst>
          </p:cNvPr>
          <p:cNvGrpSpPr/>
          <p:nvPr/>
        </p:nvGrpSpPr>
        <p:grpSpPr>
          <a:xfrm>
            <a:off x="7468489" y="2526065"/>
            <a:ext cx="5281109" cy="2237344"/>
            <a:chOff x="2620981" y="1582413"/>
            <a:chExt cx="5281109" cy="2237344"/>
          </a:xfrm>
        </p:grpSpPr>
        <p:sp>
          <p:nvSpPr>
            <p:cNvPr id="30" name="Textfeld 29">
              <a:extLst>
                <a:ext uri="{FF2B5EF4-FFF2-40B4-BE49-F238E27FC236}">
                  <a16:creationId xmlns:a16="http://schemas.microsoft.com/office/drawing/2014/main" id="{0AF0A936-3F23-ACFD-D565-A108C08CC22D}"/>
                </a:ext>
              </a:extLst>
            </p:cNvPr>
            <p:cNvSpPr txBox="1"/>
            <p:nvPr/>
          </p:nvSpPr>
          <p:spPr>
            <a:xfrm>
              <a:off x="2620981" y="1582413"/>
              <a:ext cx="5281109" cy="2237344"/>
            </a:xfrm>
            <a:prstGeom prst="rect">
              <a:avLst/>
            </a:prstGeom>
            <a:noFill/>
          </p:spPr>
          <p:txBody>
            <a:bodyPr wrap="square" rtlCol="0">
              <a:spAutoFit/>
            </a:bodyPr>
            <a:lstStyle/>
            <a:p>
              <a:pPr>
                <a:lnSpc>
                  <a:spcPct val="150000"/>
                </a:lnSpc>
              </a:pPr>
              <a:r>
                <a:rPr lang="de-DE" sz="3200" b="1" dirty="0">
                  <a:solidFill>
                    <a:schemeClr val="accent4"/>
                  </a:solidFill>
                </a:rPr>
                <a:t>Ost</a:t>
              </a:r>
              <a:r>
                <a:rPr lang="de-DE" sz="3200" dirty="0"/>
                <a:t>: 14 Voten (8 KV, 1PF),</a:t>
              </a:r>
            </a:p>
            <a:p>
              <a:pPr marL="514350" indent="-514350">
                <a:lnSpc>
                  <a:spcPct val="150000"/>
                </a:lnSpc>
                <a:buAutoNum type="arabicPlain" startAt="5"/>
              </a:pPr>
              <a:r>
                <a:rPr lang="de-DE" sz="3200" dirty="0"/>
                <a:t>   , 1         , 2      (KV),</a:t>
              </a:r>
            </a:p>
            <a:p>
              <a:pPr>
                <a:lnSpc>
                  <a:spcPct val="150000"/>
                </a:lnSpc>
              </a:pPr>
              <a:r>
                <a:rPr lang="de-DE" sz="3200" dirty="0"/>
                <a:t>6        (KV)</a:t>
              </a:r>
            </a:p>
          </p:txBody>
        </p:sp>
        <p:sp>
          <p:nvSpPr>
            <p:cNvPr id="31" name="Pfeil nach oben 30">
              <a:extLst>
                <a:ext uri="{FF2B5EF4-FFF2-40B4-BE49-F238E27FC236}">
                  <a16:creationId xmlns:a16="http://schemas.microsoft.com/office/drawing/2014/main" id="{0FC47A67-414D-F539-9CF3-2F13663A08CF}"/>
                </a:ext>
              </a:extLst>
            </p:cNvPr>
            <p:cNvSpPr/>
            <p:nvPr/>
          </p:nvSpPr>
          <p:spPr>
            <a:xfrm>
              <a:off x="3075686" y="2471247"/>
              <a:ext cx="421456" cy="537003"/>
            </a:xfrm>
            <a:prstGeom prst="up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Pfeil nach oben 31">
              <a:extLst>
                <a:ext uri="{FF2B5EF4-FFF2-40B4-BE49-F238E27FC236}">
                  <a16:creationId xmlns:a16="http://schemas.microsoft.com/office/drawing/2014/main" id="{8C17F384-5D1F-E75C-85A4-0B45D94C092E}"/>
                </a:ext>
              </a:extLst>
            </p:cNvPr>
            <p:cNvSpPr/>
            <p:nvPr/>
          </p:nvSpPr>
          <p:spPr>
            <a:xfrm rot="5400000">
              <a:off x="4032981" y="2499675"/>
              <a:ext cx="421456" cy="537003"/>
            </a:xfrm>
            <a:prstGeom prst="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Pfeil nach oben 32">
              <a:extLst>
                <a:ext uri="{FF2B5EF4-FFF2-40B4-BE49-F238E27FC236}">
                  <a16:creationId xmlns:a16="http://schemas.microsoft.com/office/drawing/2014/main" id="{1AEF0EDB-BDFD-F4E9-0F4A-513AA737FBDF}"/>
                </a:ext>
              </a:extLst>
            </p:cNvPr>
            <p:cNvSpPr/>
            <p:nvPr/>
          </p:nvSpPr>
          <p:spPr>
            <a:xfrm rot="10800000">
              <a:off x="3075686" y="3229841"/>
              <a:ext cx="421456" cy="5370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Textfeld 33">
              <a:extLst>
                <a:ext uri="{FF2B5EF4-FFF2-40B4-BE49-F238E27FC236}">
                  <a16:creationId xmlns:a16="http://schemas.microsoft.com/office/drawing/2014/main" id="{4C19F072-2063-60F3-4108-4D56517D651C}"/>
                </a:ext>
              </a:extLst>
            </p:cNvPr>
            <p:cNvSpPr txBox="1"/>
            <p:nvPr/>
          </p:nvSpPr>
          <p:spPr>
            <a:xfrm>
              <a:off x="5017216" y="2306511"/>
              <a:ext cx="525780" cy="923330"/>
            </a:xfrm>
            <a:prstGeom prst="rect">
              <a:avLst/>
            </a:prstGeom>
            <a:noFill/>
          </p:spPr>
          <p:txBody>
            <a:bodyPr wrap="square">
              <a:spAutoFit/>
            </a:bodyPr>
            <a:lstStyle/>
            <a:p>
              <a:r>
                <a:rPr lang="de-DE" sz="5400" b="1" dirty="0">
                  <a:solidFill>
                    <a:srgbClr val="FF0000"/>
                  </a:solidFill>
                </a:rPr>
                <a:t>?</a:t>
              </a:r>
              <a:endParaRPr lang="de-DE" sz="5400" dirty="0">
                <a:solidFill>
                  <a:srgbClr val="FF0000"/>
                </a:solidFill>
              </a:endParaRPr>
            </a:p>
          </p:txBody>
        </p:sp>
      </p:grpSp>
      <p:sp>
        <p:nvSpPr>
          <p:cNvPr id="5" name="Textfeld 4">
            <a:extLst>
              <a:ext uri="{FF2B5EF4-FFF2-40B4-BE49-F238E27FC236}">
                <a16:creationId xmlns:a16="http://schemas.microsoft.com/office/drawing/2014/main" id="{308CBF05-71E8-1401-98AB-FE3D96E24AB5}"/>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517118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F6FF-C714-C456-E09E-56C73B2AAAC2}"/>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456F5490-2A62-F88C-8AF0-C8D8EB9AE122}"/>
              </a:ext>
            </a:extLst>
          </p:cNvPr>
          <p:cNvSpPr txBox="1"/>
          <p:nvPr/>
        </p:nvSpPr>
        <p:spPr>
          <a:xfrm>
            <a:off x="734972" y="281984"/>
            <a:ext cx="8479199" cy="6294031"/>
          </a:xfrm>
          <a:prstGeom prst="rect">
            <a:avLst/>
          </a:prstGeom>
          <a:noFill/>
        </p:spPr>
        <p:txBody>
          <a:bodyPr wrap="square">
            <a:spAutoFit/>
          </a:bodyPr>
          <a:lstStyle/>
          <a:p>
            <a:pPr>
              <a:lnSpc>
                <a:spcPct val="150000"/>
              </a:lnSpc>
              <a:spcAft>
                <a:spcPts val="600"/>
              </a:spcAft>
            </a:pPr>
            <a:r>
              <a:rPr lang="de-DE" sz="2400" b="1" dirty="0">
                <a:latin typeface="Calibri" panose="020F0502020204030204" pitchFamily="34" charset="0"/>
                <a:cs typeface="Calibri" panose="020F0502020204030204" pitchFamily="34" charset="0"/>
              </a:rPr>
              <a:t>5. Regionale Unterschiede</a:t>
            </a:r>
          </a:p>
          <a:p>
            <a:pPr>
              <a:spcAft>
                <a:spcPts val="600"/>
              </a:spcAft>
            </a:pPr>
            <a:r>
              <a:rPr lang="de-DE" dirty="0">
                <a:latin typeface="Calibri" panose="020F0502020204030204" pitchFamily="34" charset="0"/>
                <a:cs typeface="Calibri" panose="020F0502020204030204" pitchFamily="34" charset="0"/>
              </a:rPr>
              <a:t>Auffallend sind regionale Unterschiede, weshalb auch diese berichtet werden.</a:t>
            </a:r>
          </a:p>
          <a:p>
            <a:pPr>
              <a:spcAft>
                <a:spcPts val="600"/>
              </a:spcAft>
            </a:pPr>
            <a:r>
              <a:rPr lang="de-DE" dirty="0">
                <a:latin typeface="Calibri" panose="020F0502020204030204" pitchFamily="34" charset="0"/>
                <a:cs typeface="Calibri" panose="020F0502020204030204" pitchFamily="34" charset="0"/>
              </a:rPr>
              <a:t>- Aus der Kirchenregion Nord kamen 29 Voten, davon sechs von Kirchenvorständen, eines von einem Pfarrer. 15 Gemeinden sprechen sich mit mindestens 2/3-Mehrheit für die Ordination von Frauen aus, eine mehrheitlich. Aus sechs Gemeinden werden gemischte Ansichten berichtet, sechs positionieren sich nicht und zwei Kirchenvorstände votieren klar gegen die FO.</a:t>
            </a:r>
          </a:p>
          <a:p>
            <a:pPr>
              <a:spcAft>
                <a:spcPts val="600"/>
              </a:spcAft>
            </a:pPr>
            <a:r>
              <a:rPr lang="de-DE" dirty="0">
                <a:latin typeface="Calibri" panose="020F0502020204030204" pitchFamily="34" charset="0"/>
                <a:cs typeface="Calibri" panose="020F0502020204030204" pitchFamily="34" charset="0"/>
              </a:rPr>
              <a:t>- Aus der Kirchenregion Ost kamen 14 Voten, davon acht von Kirchenvorständen, eines von einem Pfarrer. Fünf Gemeinden sprechen sich mit mindestens 2/3-Mehrheit für die Ordination von Frauen aus. Aus einer Gemeinde werden gemischte Ansichten berichtet, zwei Kirchenvorstände positionieren sich nicht, drei lehnen das Verfahren ab und drei votieren klar gegen die Frauenordination.</a:t>
            </a:r>
          </a:p>
          <a:p>
            <a:pPr>
              <a:spcAft>
                <a:spcPts val="600"/>
              </a:spcAft>
            </a:pPr>
            <a:r>
              <a:rPr lang="de-DE" dirty="0">
                <a:latin typeface="Calibri" panose="020F0502020204030204" pitchFamily="34" charset="0"/>
                <a:cs typeface="Calibri" panose="020F0502020204030204" pitchFamily="34" charset="0"/>
              </a:rPr>
              <a:t>- Aus der Kirchenregion West kamen 23 Voten, davon zwei von Kirchenvorständen. 17 Gemeinden sprechen sich mit mindestens 2/3-Mehrheit für die Ordination von Frauen aus, eine mehrheitlich. Drei Gemeinden positionieren sich nicht und zwei Kirchenvorstände lehnen das Verfahren grundsätzlich ab.</a:t>
            </a:r>
          </a:p>
          <a:p>
            <a:pPr>
              <a:spcAft>
                <a:spcPts val="600"/>
              </a:spcAft>
            </a:pPr>
            <a:r>
              <a:rPr lang="de-DE" dirty="0">
                <a:latin typeface="Calibri" panose="020F0502020204030204" pitchFamily="34" charset="0"/>
                <a:cs typeface="Calibri" panose="020F0502020204030204" pitchFamily="34" charset="0"/>
              </a:rPr>
              <a:t>- Aus der Kirchenregion Süd kamen 36 Voten, davon sieben von Kirchenvorständen. 24 Gemeinden sprechen sich mit mindestens 2/3-Mehrheit für die Ordination von Frauen aus. Aus zwei Gemeinden werden gemischte Ansichten berichtet, neun positionieren sich nicht und ein Kirchenvorstand lehnt das Verfahren grundsätzlich ab.</a:t>
            </a:r>
          </a:p>
        </p:txBody>
      </p:sp>
      <p:grpSp>
        <p:nvGrpSpPr>
          <p:cNvPr id="26" name="Gruppieren 25">
            <a:extLst>
              <a:ext uri="{FF2B5EF4-FFF2-40B4-BE49-F238E27FC236}">
                <a16:creationId xmlns:a16="http://schemas.microsoft.com/office/drawing/2014/main" id="{27FF7DB4-634D-6848-DFA0-C339B82CCC65}"/>
              </a:ext>
            </a:extLst>
          </p:cNvPr>
          <p:cNvGrpSpPr/>
          <p:nvPr/>
        </p:nvGrpSpPr>
        <p:grpSpPr>
          <a:xfrm>
            <a:off x="7887692" y="1135602"/>
            <a:ext cx="5467738" cy="5568510"/>
            <a:chOff x="3657600" y="1381144"/>
            <a:chExt cx="5467738" cy="5568510"/>
          </a:xfrm>
        </p:grpSpPr>
        <p:pic>
          <p:nvPicPr>
            <p:cNvPr id="36" name="Picture 2" descr="Deutschland Landkarte Bundesländer Grafik Bild 1">
              <a:extLst>
                <a:ext uri="{FF2B5EF4-FFF2-40B4-BE49-F238E27FC236}">
                  <a16:creationId xmlns:a16="http://schemas.microsoft.com/office/drawing/2014/main" id="{CCD6A1C4-933E-77C3-A39B-B89A38E94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648" y="2419226"/>
              <a:ext cx="3131820" cy="3571774"/>
            </a:xfrm>
            <a:prstGeom prst="rect">
              <a:avLst/>
            </a:prstGeom>
            <a:noFill/>
            <a:extLst>
              <a:ext uri="{909E8E84-426E-40DD-AFC4-6F175D3DCCD1}">
                <a14:hiddenFill xmlns:a14="http://schemas.microsoft.com/office/drawing/2010/main">
                  <a:solidFill>
                    <a:srgbClr val="FFFFFF"/>
                  </a:solidFill>
                </a14:hiddenFill>
              </a:ext>
            </a:extLst>
          </p:spPr>
        </p:pic>
        <p:sp>
          <p:nvSpPr>
            <p:cNvPr id="37" name="Bogen 36">
              <a:extLst>
                <a:ext uri="{FF2B5EF4-FFF2-40B4-BE49-F238E27FC236}">
                  <a16:creationId xmlns:a16="http://schemas.microsoft.com/office/drawing/2014/main" id="{13BC161B-9B51-7426-4D44-9AD25B1FACFA}"/>
                </a:ext>
              </a:extLst>
            </p:cNvPr>
            <p:cNvSpPr/>
            <p:nvPr/>
          </p:nvSpPr>
          <p:spPr>
            <a:xfrm flipV="1">
              <a:off x="5131837" y="1381144"/>
              <a:ext cx="2266565" cy="2018870"/>
            </a:xfrm>
            <a:prstGeom prst="arc">
              <a:avLst>
                <a:gd name="adj1" fmla="val 10984452"/>
                <a:gd name="adj2" fmla="val 21262945"/>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8" name="Bogen 37">
              <a:extLst>
                <a:ext uri="{FF2B5EF4-FFF2-40B4-BE49-F238E27FC236}">
                  <a16:creationId xmlns:a16="http://schemas.microsoft.com/office/drawing/2014/main" id="{0A5F206A-977B-2B9C-20DF-DE5C7BEBBE9F}"/>
                </a:ext>
              </a:extLst>
            </p:cNvPr>
            <p:cNvSpPr/>
            <p:nvPr/>
          </p:nvSpPr>
          <p:spPr>
            <a:xfrm rot="16200000" flipV="1">
              <a:off x="4282483" y="2417318"/>
              <a:ext cx="1403192" cy="2652958"/>
            </a:xfrm>
            <a:prstGeom prst="arc">
              <a:avLst>
                <a:gd name="adj1" fmla="val 10723453"/>
                <a:gd name="adj2" fmla="val 21532494"/>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9" name="Bogen 38">
              <a:extLst>
                <a:ext uri="{FF2B5EF4-FFF2-40B4-BE49-F238E27FC236}">
                  <a16:creationId xmlns:a16="http://schemas.microsoft.com/office/drawing/2014/main" id="{FEB78DBC-4A6A-2A25-EF96-4FEFB56C91D4}"/>
                </a:ext>
              </a:extLst>
            </p:cNvPr>
            <p:cNvSpPr/>
            <p:nvPr/>
          </p:nvSpPr>
          <p:spPr>
            <a:xfrm rot="16200000">
              <a:off x="6969323" y="2311066"/>
              <a:ext cx="1403192" cy="2908839"/>
            </a:xfrm>
            <a:prstGeom prst="arc">
              <a:avLst>
                <a:gd name="adj1" fmla="val 10723453"/>
                <a:gd name="adj2" fmla="val 21532494"/>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0" name="Bogen 39">
              <a:extLst>
                <a:ext uri="{FF2B5EF4-FFF2-40B4-BE49-F238E27FC236}">
                  <a16:creationId xmlns:a16="http://schemas.microsoft.com/office/drawing/2014/main" id="{86A6BDBA-9EDF-E7A7-0E28-DD7956B98EC7}"/>
                </a:ext>
              </a:extLst>
            </p:cNvPr>
            <p:cNvSpPr/>
            <p:nvPr/>
          </p:nvSpPr>
          <p:spPr>
            <a:xfrm>
              <a:off x="5131837" y="4117466"/>
              <a:ext cx="2266565" cy="2832188"/>
            </a:xfrm>
            <a:prstGeom prst="arc">
              <a:avLst>
                <a:gd name="adj1" fmla="val 10984452"/>
                <a:gd name="adj2" fmla="val 21262945"/>
              </a:avLst>
            </a:prstGeom>
            <a:ln w="38100">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sp>
        <p:nvSpPr>
          <p:cNvPr id="2" name="Textfeld 1">
            <a:extLst>
              <a:ext uri="{FF2B5EF4-FFF2-40B4-BE49-F238E27FC236}">
                <a16:creationId xmlns:a16="http://schemas.microsoft.com/office/drawing/2014/main" id="{64EBB3AE-18F3-A0A1-7826-C5672CBAD25B}"/>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17963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D0CFB-92C9-9B8E-7E10-10302AE0B765}"/>
            </a:ext>
          </a:extLst>
        </p:cNvPr>
        <p:cNvGrpSpPr/>
        <p:nvPr/>
      </p:nvGrpSpPr>
      <p:grpSpPr>
        <a:xfrm>
          <a:off x="0" y="0"/>
          <a:ext cx="0" cy="0"/>
          <a:chOff x="0" y="0"/>
          <a:chExt cx="0" cy="0"/>
        </a:xfrm>
      </p:grpSpPr>
      <p:grpSp>
        <p:nvGrpSpPr>
          <p:cNvPr id="19" name="Gruppieren 18">
            <a:extLst>
              <a:ext uri="{FF2B5EF4-FFF2-40B4-BE49-F238E27FC236}">
                <a16:creationId xmlns:a16="http://schemas.microsoft.com/office/drawing/2014/main" id="{2410571C-7AF2-8572-028D-D863F5A7793E}"/>
              </a:ext>
            </a:extLst>
          </p:cNvPr>
          <p:cNvGrpSpPr/>
          <p:nvPr/>
        </p:nvGrpSpPr>
        <p:grpSpPr>
          <a:xfrm>
            <a:off x="718521" y="620390"/>
            <a:ext cx="6263640" cy="1038082"/>
            <a:chOff x="0" y="7377"/>
            <a:chExt cx="6263640" cy="1038082"/>
          </a:xfrm>
        </p:grpSpPr>
        <p:sp>
          <p:nvSpPr>
            <p:cNvPr id="20" name="Abgerundetes Rechteck 19">
              <a:extLst>
                <a:ext uri="{FF2B5EF4-FFF2-40B4-BE49-F238E27FC236}">
                  <a16:creationId xmlns:a16="http://schemas.microsoft.com/office/drawing/2014/main" id="{F5F5C015-2D72-2189-21B1-F19E1A2D5520}"/>
                </a:ext>
              </a:extLst>
            </p:cNvPr>
            <p:cNvSpPr/>
            <p:nvPr/>
          </p:nvSpPr>
          <p:spPr>
            <a:xfrm>
              <a:off x="0" y="7377"/>
              <a:ext cx="6263640" cy="1038082"/>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de-DE"/>
            </a:p>
          </p:txBody>
        </p:sp>
        <p:sp>
          <p:nvSpPr>
            <p:cNvPr id="21" name="Abgerundetes Rechteck 4">
              <a:extLst>
                <a:ext uri="{FF2B5EF4-FFF2-40B4-BE49-F238E27FC236}">
                  <a16:creationId xmlns:a16="http://schemas.microsoft.com/office/drawing/2014/main" id="{EC83E48C-7C27-734A-D703-E0DAE4F3B933}"/>
                </a:ext>
              </a:extLst>
            </p:cNvPr>
            <p:cNvSpPr txBox="1"/>
            <p:nvPr/>
          </p:nvSpPr>
          <p:spPr>
            <a:xfrm>
              <a:off x="50675" y="58052"/>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informieren wollen</a:t>
              </a:r>
              <a:endParaRPr lang="en-US" sz="2600" kern="1200" dirty="0"/>
            </a:p>
          </p:txBody>
        </p:sp>
      </p:grpSp>
      <p:sp>
        <p:nvSpPr>
          <p:cNvPr id="13" name="Textfeld 12">
            <a:extLst>
              <a:ext uri="{FF2B5EF4-FFF2-40B4-BE49-F238E27FC236}">
                <a16:creationId xmlns:a16="http://schemas.microsoft.com/office/drawing/2014/main" id="{E2C12C5F-C954-8529-1DB2-1E3E2608A526}"/>
              </a:ext>
            </a:extLst>
          </p:cNvPr>
          <p:cNvSpPr txBox="1"/>
          <p:nvPr/>
        </p:nvSpPr>
        <p:spPr>
          <a:xfrm>
            <a:off x="769196" y="2951946"/>
            <a:ext cx="6212965" cy="954107"/>
          </a:xfrm>
          <a:prstGeom prst="rect">
            <a:avLst/>
          </a:prstGeom>
          <a:noFill/>
        </p:spPr>
        <p:txBody>
          <a:bodyPr wrap="square" rtlCol="0">
            <a:spAutoFit/>
          </a:bodyPr>
          <a:lstStyle/>
          <a:p>
            <a:r>
              <a:rPr lang="de-DE" sz="2800" dirty="0"/>
              <a:t>Was sagen die Bibel und unsere</a:t>
            </a:r>
          </a:p>
          <a:p>
            <a:r>
              <a:rPr lang="de-DE" sz="2800" dirty="0"/>
              <a:t>lutherischen Bekenntnisschriften?</a:t>
            </a:r>
          </a:p>
        </p:txBody>
      </p:sp>
      <p:pic>
        <p:nvPicPr>
          <p:cNvPr id="6" name="Grafik 5">
            <a:extLst>
              <a:ext uri="{FF2B5EF4-FFF2-40B4-BE49-F238E27FC236}">
                <a16:creationId xmlns:a16="http://schemas.microsoft.com/office/drawing/2014/main" id="{DF7BA348-16F2-20C9-5B5B-A042CEFF6AF2}"/>
              </a:ext>
            </a:extLst>
          </p:cNvPr>
          <p:cNvPicPr>
            <a:picLocks noChangeAspect="1"/>
          </p:cNvPicPr>
          <p:nvPr/>
        </p:nvPicPr>
        <p:blipFill>
          <a:blip r:embed="rId2"/>
          <a:stretch>
            <a:fillRect/>
          </a:stretch>
        </p:blipFill>
        <p:spPr>
          <a:xfrm>
            <a:off x="7606451" y="620390"/>
            <a:ext cx="4080725" cy="561721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69548363-06D7-1F58-D438-9E13609ABBA2}"/>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4780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639A4-CBBD-3F18-B20E-710C654A95E6}"/>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DEB03D68-0C0F-03D0-8EAE-C90768DBA8CC}"/>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CFE98F38-712B-B266-F846-78C79870DEF1}"/>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8E153418-4A20-A40D-1445-4A5CE088495A}"/>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3" name="Textfeld 2">
            <a:extLst>
              <a:ext uri="{FF2B5EF4-FFF2-40B4-BE49-F238E27FC236}">
                <a16:creationId xmlns:a16="http://schemas.microsoft.com/office/drawing/2014/main" id="{852B14A8-001B-7EE4-F3A4-8A673F29A979}"/>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Allg. Pfarrkonvent</a:t>
            </a:r>
          </a:p>
        </p:txBody>
      </p:sp>
      <p:sp>
        <p:nvSpPr>
          <p:cNvPr id="4" name="Textfeld 3">
            <a:extLst>
              <a:ext uri="{FF2B5EF4-FFF2-40B4-BE49-F238E27FC236}">
                <a16:creationId xmlns:a16="http://schemas.microsoft.com/office/drawing/2014/main" id="{7760B82C-2FAE-D9D6-8BF5-13129EEDFE65}"/>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23.-27. Juni in Hofgeismar</a:t>
            </a:r>
            <a:endParaRPr lang="de-DE" dirty="0"/>
          </a:p>
        </p:txBody>
      </p:sp>
      <p:sp>
        <p:nvSpPr>
          <p:cNvPr id="6" name="Textfeld 5">
            <a:extLst>
              <a:ext uri="{FF2B5EF4-FFF2-40B4-BE49-F238E27FC236}">
                <a16:creationId xmlns:a16="http://schemas.microsoft.com/office/drawing/2014/main" id="{901BCB39-6FE5-D1E9-16C5-BE5CCCF5260D}"/>
              </a:ext>
            </a:extLst>
          </p:cNvPr>
          <p:cNvSpPr txBox="1"/>
          <p:nvPr/>
        </p:nvSpPr>
        <p:spPr>
          <a:xfrm>
            <a:off x="725843" y="1800689"/>
            <a:ext cx="10955574" cy="4436920"/>
          </a:xfrm>
          <a:prstGeom prst="rect">
            <a:avLst/>
          </a:prstGeom>
          <a:noFill/>
        </p:spPr>
        <p:txBody>
          <a:bodyPr wrap="square">
            <a:spAutoFit/>
          </a:bodyPr>
          <a:lstStyle>
            <a:defPPr>
              <a:defRPr lang="de-DE"/>
            </a:defPPr>
            <a:lvl1pPr>
              <a:lnSpc>
                <a:spcPct val="107000"/>
              </a:lnSpc>
              <a:spcAft>
                <a:spcPts val="800"/>
              </a:spcAft>
              <a:buNone/>
              <a:defRPr sz="2400" b="1" kern="100">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b="0" dirty="0"/>
              <a:t>Nach intensiven Beratungen wurden in geheimer Abstimmung </a:t>
            </a:r>
            <a:r>
              <a:rPr lang="de-DE" b="0" dirty="0">
                <a:solidFill>
                  <a:srgbClr val="0070C0"/>
                </a:solidFill>
              </a:rPr>
              <a:t>zwei Meinungsbilder </a:t>
            </a:r>
            <a:r>
              <a:rPr lang="de-DE" b="0" dirty="0"/>
              <a:t>erstellt:</a:t>
            </a:r>
          </a:p>
          <a:p>
            <a:endParaRPr lang="de-DE" b="0" dirty="0"/>
          </a:p>
          <a:p>
            <a:r>
              <a:rPr lang="de-DE" b="0" dirty="0"/>
              <a:t>Die Frage, ob aktuell </a:t>
            </a:r>
            <a:r>
              <a:rPr lang="de-DE" dirty="0"/>
              <a:t>lebbare Strukturen für die Einführung der Ordination von Frauen </a:t>
            </a:r>
            <a:r>
              <a:rPr lang="de-DE" u="sng" dirty="0"/>
              <a:t>nicht</a:t>
            </a:r>
            <a:r>
              <a:rPr lang="de-DE" dirty="0"/>
              <a:t> vorstellbar sind, wenn dieser Dienst nur in einem Teil der SELK-Gemeinden möglich ist,</a:t>
            </a:r>
            <a:r>
              <a:rPr lang="de-DE" b="0" dirty="0"/>
              <a:t> beantworteten 53 Konventuale mit Ja, 28 mit Nein.</a:t>
            </a:r>
          </a:p>
          <a:p>
            <a:endParaRPr lang="de-DE" b="0" dirty="0"/>
          </a:p>
          <a:p>
            <a:r>
              <a:rPr lang="de-DE" b="0" dirty="0"/>
              <a:t>Die Frage, ob ein </a:t>
            </a:r>
            <a:r>
              <a:rPr lang="de-DE" dirty="0"/>
              <a:t>gleichberechtigtes Nebeneinander der Praxis der Ordination von Frauen und der Ablehnung dieser Praxis aus theologischen Gründen in der SELK nicht möglich ist</a:t>
            </a:r>
            <a:r>
              <a:rPr lang="de-DE" b="0" dirty="0"/>
              <a:t>, beantworteten 42 Konventuale mit Ja, 37 mit Nein.</a:t>
            </a:r>
          </a:p>
        </p:txBody>
      </p:sp>
      <p:sp>
        <p:nvSpPr>
          <p:cNvPr id="2" name="Textfeld 1">
            <a:extLst>
              <a:ext uri="{FF2B5EF4-FFF2-40B4-BE49-F238E27FC236}">
                <a16:creationId xmlns:a16="http://schemas.microsoft.com/office/drawing/2014/main" id="{97514A5E-0838-CDC9-7D0D-3C56F8BC3051}"/>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351518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D2CAB-CBC7-8740-E3C9-17C197F8DD2C}"/>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67867903-BE4B-95A3-6244-FED9F955FE9C}"/>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A6FED508-C51A-447D-CBC4-1C0BBE25798B}"/>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ECF9F97E-3AB6-9DC9-32DF-DE66344045A7}"/>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3" name="Textfeld 2">
            <a:extLst>
              <a:ext uri="{FF2B5EF4-FFF2-40B4-BE49-F238E27FC236}">
                <a16:creationId xmlns:a16="http://schemas.microsoft.com/office/drawing/2014/main" id="{908C94F1-BF4A-D78A-DBFD-E83586636D44}"/>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Allg. Pfarrkonvent</a:t>
            </a:r>
          </a:p>
        </p:txBody>
      </p:sp>
      <p:sp>
        <p:nvSpPr>
          <p:cNvPr id="4" name="Textfeld 3">
            <a:extLst>
              <a:ext uri="{FF2B5EF4-FFF2-40B4-BE49-F238E27FC236}">
                <a16:creationId xmlns:a16="http://schemas.microsoft.com/office/drawing/2014/main" id="{767364A3-B869-A229-76D2-7A3ABDD629F9}"/>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23.-27. Juni in Hofgeismar</a:t>
            </a:r>
            <a:endParaRPr lang="de-DE" dirty="0"/>
          </a:p>
        </p:txBody>
      </p:sp>
      <p:sp>
        <p:nvSpPr>
          <p:cNvPr id="6" name="Textfeld 5">
            <a:extLst>
              <a:ext uri="{FF2B5EF4-FFF2-40B4-BE49-F238E27FC236}">
                <a16:creationId xmlns:a16="http://schemas.microsoft.com/office/drawing/2014/main" id="{75878DD9-4F2A-1CFF-A206-B63B7B7176E7}"/>
              </a:ext>
            </a:extLst>
          </p:cNvPr>
          <p:cNvSpPr txBox="1"/>
          <p:nvPr/>
        </p:nvSpPr>
        <p:spPr>
          <a:xfrm>
            <a:off x="718521" y="1955198"/>
            <a:ext cx="10962895" cy="4231736"/>
          </a:xfrm>
          <a:prstGeom prst="rect">
            <a:avLst/>
          </a:prstGeom>
          <a:noFill/>
        </p:spPr>
        <p:txBody>
          <a:bodyPr wrap="square">
            <a:spAutoFit/>
          </a:bodyPr>
          <a:lstStyle>
            <a:defPPr>
              <a:defRPr lang="de-DE"/>
            </a:defPPr>
            <a:lvl1pPr>
              <a:lnSpc>
                <a:spcPct val="107000"/>
              </a:lnSpc>
              <a:spcAft>
                <a:spcPts val="800"/>
              </a:spcAft>
              <a:buNone/>
              <a:defRPr sz="2400" b="1" kern="100">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b="0" dirty="0"/>
              <a:t>Die Beschlüsse des APK hat die Kirchenleitung inzwischen auf ihrer Sitzung vom 10.-12. Juli in </a:t>
            </a:r>
            <a:r>
              <a:rPr lang="de-DE" dirty="0">
                <a:solidFill>
                  <a:srgbClr val="0070C0"/>
                </a:solidFill>
              </a:rPr>
              <a:t>Anträge</a:t>
            </a:r>
            <a:r>
              <a:rPr lang="de-DE" b="0" dirty="0"/>
              <a:t> an die 15. Kirchensynode der SELK, die vom 17.-20. September in Fulda tagt, formuliert:</a:t>
            </a:r>
          </a:p>
          <a:p>
            <a:endParaRPr lang="de-DE" b="0" dirty="0"/>
          </a:p>
          <a:p>
            <a:r>
              <a:rPr lang="de-DE" dirty="0"/>
              <a:t>1.</a:t>
            </a:r>
            <a:r>
              <a:rPr lang="de-DE" b="0" dirty="0"/>
              <a:t> Der 15. Allgemeine Pfarrkonvent der SELK stellt als ein Ergebnis seiner Beratungen fest, dass aktuell lebbare Strukturen für die Einführung der Ordination von Frauen nicht vorstellbar sind, wenn dieser Dienst nur in einem Teil der Gemeinden der SELK möglich ist. Der Allgemeine Pfarrkonvent sichert denjenigen, die für die Ordination von Frauen eintreten, geschwisterliches Miteinander, Respekt für ihre Position und Hörbereitschaft für ihre Anliegen zu.</a:t>
            </a:r>
          </a:p>
        </p:txBody>
      </p:sp>
      <p:sp>
        <p:nvSpPr>
          <p:cNvPr id="2" name="Textfeld 1">
            <a:extLst>
              <a:ext uri="{FF2B5EF4-FFF2-40B4-BE49-F238E27FC236}">
                <a16:creationId xmlns:a16="http://schemas.microsoft.com/office/drawing/2014/main" id="{30F730F8-9997-4429-953C-15FE040151D3}"/>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379772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F5F63-A185-15DD-01C9-46452E47255E}"/>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59AB88DC-D047-243E-5122-51FE80FF15A1}"/>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E17CFD1F-D915-A78D-037B-53D9B027B6B1}"/>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26A6269F-61A1-8B7B-4762-ECAB02344739}"/>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3" name="Textfeld 2">
            <a:extLst>
              <a:ext uri="{FF2B5EF4-FFF2-40B4-BE49-F238E27FC236}">
                <a16:creationId xmlns:a16="http://schemas.microsoft.com/office/drawing/2014/main" id="{01F62778-196D-EF75-58CB-E71A28EA5547}"/>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Allg. Pfarrkonvent</a:t>
            </a:r>
          </a:p>
        </p:txBody>
      </p:sp>
      <p:sp>
        <p:nvSpPr>
          <p:cNvPr id="4" name="Textfeld 3">
            <a:extLst>
              <a:ext uri="{FF2B5EF4-FFF2-40B4-BE49-F238E27FC236}">
                <a16:creationId xmlns:a16="http://schemas.microsoft.com/office/drawing/2014/main" id="{A3718A0A-0594-E968-E104-9A02B71E3A4F}"/>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23.-27. Juni in Hofgeismar</a:t>
            </a:r>
            <a:endParaRPr lang="de-DE" dirty="0"/>
          </a:p>
        </p:txBody>
      </p:sp>
      <p:sp>
        <p:nvSpPr>
          <p:cNvPr id="6" name="Textfeld 5">
            <a:extLst>
              <a:ext uri="{FF2B5EF4-FFF2-40B4-BE49-F238E27FC236}">
                <a16:creationId xmlns:a16="http://schemas.microsoft.com/office/drawing/2014/main" id="{87A27ED8-AE4F-94F0-68F9-DD689EE82132}"/>
              </a:ext>
            </a:extLst>
          </p:cNvPr>
          <p:cNvSpPr txBox="1"/>
          <p:nvPr/>
        </p:nvSpPr>
        <p:spPr>
          <a:xfrm>
            <a:off x="718521" y="2584866"/>
            <a:ext cx="10962895" cy="2445862"/>
          </a:xfrm>
          <a:prstGeom prst="rect">
            <a:avLst/>
          </a:prstGeom>
          <a:noFill/>
        </p:spPr>
        <p:txBody>
          <a:bodyPr wrap="square">
            <a:spAutoFit/>
          </a:bodyPr>
          <a:lstStyle>
            <a:defPPr>
              <a:defRPr lang="de-DE"/>
            </a:defPPr>
            <a:lvl1pPr>
              <a:lnSpc>
                <a:spcPct val="107000"/>
              </a:lnSpc>
              <a:spcAft>
                <a:spcPts val="800"/>
              </a:spcAft>
              <a:buNone/>
              <a:defRPr sz="2400" b="1" kern="100">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2. </a:t>
            </a:r>
            <a:r>
              <a:rPr lang="de-DE" b="0" dirty="0"/>
              <a:t>Der 15. Allgemeine Pfarrkonvent stellt fest, dass aktuell eine Mehrheit seiner Mitglieder aus theologischen Gründen ein gleichberechtigtes Nebeneinander der Praxis der Ordination von Frauen und der Ablehnung dieser Praxis in der SELK für nicht möglich hält. Der Allgemeine Pfarrkonvent sichert denjenigen, die für die Ordination von Frauen eintreten, geschwisterliches Miteinander, Respekt für ihre Position und Hörbereitschaft für ihre Anliegen zu.</a:t>
            </a:r>
          </a:p>
        </p:txBody>
      </p:sp>
      <p:sp>
        <p:nvSpPr>
          <p:cNvPr id="2" name="Textfeld 1">
            <a:extLst>
              <a:ext uri="{FF2B5EF4-FFF2-40B4-BE49-F238E27FC236}">
                <a16:creationId xmlns:a16="http://schemas.microsoft.com/office/drawing/2014/main" id="{97CC75AF-FA7C-B905-4569-517CDF4A3ADC}"/>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88039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9DA07-ABB8-07E5-C80B-3C4A534EB8B2}"/>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FF3FC7AE-8AA7-1815-C620-7F99E383120F}"/>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6E16F53A-39B5-EE83-8BD6-E7D20009E034}"/>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2649AACF-16DC-C4B0-35BA-D34E6AFBA13D}"/>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3" name="Textfeld 2">
            <a:extLst>
              <a:ext uri="{FF2B5EF4-FFF2-40B4-BE49-F238E27FC236}">
                <a16:creationId xmlns:a16="http://schemas.microsoft.com/office/drawing/2014/main" id="{54EF947C-ED60-D8B5-2B46-26FE4D583959}"/>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Allg. Pfarrkonvent</a:t>
            </a:r>
          </a:p>
        </p:txBody>
      </p:sp>
      <p:sp>
        <p:nvSpPr>
          <p:cNvPr id="4" name="Textfeld 3">
            <a:extLst>
              <a:ext uri="{FF2B5EF4-FFF2-40B4-BE49-F238E27FC236}">
                <a16:creationId xmlns:a16="http://schemas.microsoft.com/office/drawing/2014/main" id="{21EE9356-4C27-AE20-590E-6DF723B4AB5C}"/>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23.-27. Juni in Hofgeismar</a:t>
            </a:r>
            <a:endParaRPr lang="de-DE" dirty="0"/>
          </a:p>
        </p:txBody>
      </p:sp>
      <p:sp>
        <p:nvSpPr>
          <p:cNvPr id="6" name="Textfeld 5">
            <a:extLst>
              <a:ext uri="{FF2B5EF4-FFF2-40B4-BE49-F238E27FC236}">
                <a16:creationId xmlns:a16="http://schemas.microsoft.com/office/drawing/2014/main" id="{D8DBA572-85C2-4E15-61A2-DD3092676C17}"/>
              </a:ext>
            </a:extLst>
          </p:cNvPr>
          <p:cNvSpPr txBox="1"/>
          <p:nvPr/>
        </p:nvSpPr>
        <p:spPr>
          <a:xfrm>
            <a:off x="718521" y="2584867"/>
            <a:ext cx="10962895" cy="2548455"/>
          </a:xfrm>
          <a:prstGeom prst="rect">
            <a:avLst/>
          </a:prstGeom>
          <a:noFill/>
        </p:spPr>
        <p:txBody>
          <a:bodyPr wrap="square">
            <a:spAutoFit/>
          </a:bodyPr>
          <a:lstStyle>
            <a:defPPr>
              <a:defRPr lang="de-DE"/>
            </a:defPPr>
            <a:lvl1pPr>
              <a:lnSpc>
                <a:spcPct val="107000"/>
              </a:lnSpc>
              <a:spcAft>
                <a:spcPts val="800"/>
              </a:spcAft>
              <a:buNone/>
              <a:defRPr sz="2400" b="1" kern="100">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dirty="0"/>
              <a:t>3.</a:t>
            </a:r>
            <a:r>
              <a:rPr lang="de-DE" b="0" dirty="0"/>
              <a:t> Die Mitglieder des 15. Allgemeinen Pfarrkonvents der SELK verpflichten sich dazu, die Dienste von Frauen in der SELK, wie sie in den Ordnungen der Kirche vorgesehen sind, weiterhin zu fördern: Pastoralreferentinnen, Lektorinnen, Kirchenvorsteherinnen, Kirchenrätinnen, Diakoninnen, Katechetinnen, Dozentinnen an der Lutherischen Theologischen Hochschule etc.</a:t>
            </a:r>
          </a:p>
          <a:p>
            <a:r>
              <a:rPr lang="de-DE" b="0" dirty="0">
                <a:solidFill>
                  <a:srgbClr val="FF0000"/>
                </a:solidFill>
              </a:rPr>
              <a:t>(Diesem Antrag hatten auf dem APK 16 Konventuale nicht zugestimmt!)</a:t>
            </a:r>
          </a:p>
        </p:txBody>
      </p:sp>
      <p:sp>
        <p:nvSpPr>
          <p:cNvPr id="2" name="Textfeld 1">
            <a:extLst>
              <a:ext uri="{FF2B5EF4-FFF2-40B4-BE49-F238E27FC236}">
                <a16:creationId xmlns:a16="http://schemas.microsoft.com/office/drawing/2014/main" id="{FF75CAAC-0989-2D4B-B291-A3F03C663F75}"/>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4051891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E0E21-6B7D-3C4F-3421-1B12A43876CC}"/>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3B357775-5BF8-89F4-5A3A-7F63B0DFDB7A}"/>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02296C1A-794E-E684-BE9F-0CEDD62280C4}"/>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88C6E566-85E1-FD45-F0A8-DDB7D03162D9}"/>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3" name="Textfeld 2">
            <a:extLst>
              <a:ext uri="{FF2B5EF4-FFF2-40B4-BE49-F238E27FC236}">
                <a16:creationId xmlns:a16="http://schemas.microsoft.com/office/drawing/2014/main" id="{1E421C5C-C230-2C9B-DAC5-41148E98EC45}"/>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Allg. Pfarrkonvent</a:t>
            </a:r>
          </a:p>
        </p:txBody>
      </p:sp>
      <p:sp>
        <p:nvSpPr>
          <p:cNvPr id="4" name="Textfeld 3">
            <a:extLst>
              <a:ext uri="{FF2B5EF4-FFF2-40B4-BE49-F238E27FC236}">
                <a16:creationId xmlns:a16="http://schemas.microsoft.com/office/drawing/2014/main" id="{4A2D53D1-518E-BC8F-8837-53CF751F286A}"/>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23.-27. Juni in Hofgeismar</a:t>
            </a:r>
            <a:endParaRPr lang="de-DE" dirty="0"/>
          </a:p>
        </p:txBody>
      </p:sp>
      <p:sp>
        <p:nvSpPr>
          <p:cNvPr id="6" name="Textfeld 5">
            <a:extLst>
              <a:ext uri="{FF2B5EF4-FFF2-40B4-BE49-F238E27FC236}">
                <a16:creationId xmlns:a16="http://schemas.microsoft.com/office/drawing/2014/main" id="{7A985AE0-58D9-26FD-4C42-D4E061FD5937}"/>
              </a:ext>
            </a:extLst>
          </p:cNvPr>
          <p:cNvSpPr txBox="1"/>
          <p:nvPr/>
        </p:nvSpPr>
        <p:spPr>
          <a:xfrm>
            <a:off x="718521" y="2601801"/>
            <a:ext cx="10962895" cy="2548455"/>
          </a:xfrm>
          <a:prstGeom prst="rect">
            <a:avLst/>
          </a:prstGeom>
          <a:noFill/>
        </p:spPr>
        <p:txBody>
          <a:bodyPr wrap="square">
            <a:spAutoFit/>
          </a:bodyPr>
          <a:lstStyle>
            <a:defPPr>
              <a:defRPr lang="de-DE"/>
            </a:defPPr>
            <a:lvl1pPr>
              <a:lnSpc>
                <a:spcPct val="107000"/>
              </a:lnSpc>
              <a:spcAft>
                <a:spcPts val="800"/>
              </a:spcAft>
              <a:buNone/>
              <a:defRPr sz="2400" b="1" kern="100">
                <a:effectLst/>
                <a:latin typeface="Calibri" panose="020F0502020204030204" pitchFamily="34" charset="0"/>
                <a:ea typeface="Calibri" panose="020F0502020204030204" pitchFamily="34" charset="0"/>
                <a:cs typeface="Times New Roman" panose="02020603050405020304" pitchFamily="18" charset="0"/>
              </a:defRPr>
            </a:lvl1pPr>
          </a:lstStyle>
          <a:p>
            <a:r>
              <a:rPr lang="de-DE" b="0" dirty="0"/>
              <a:t>Außerdem votierte auf dem APK eine Mehrheit der Konventualen dafür, </a:t>
            </a:r>
            <a:r>
              <a:rPr lang="de-DE" dirty="0"/>
              <a:t>theologisch am Thema „Ordination von Frauen“ nicht weiterzuarbeiten</a:t>
            </a:r>
            <a:r>
              <a:rPr lang="de-DE" b="0" dirty="0"/>
              <a:t>.</a:t>
            </a:r>
          </a:p>
          <a:p>
            <a:r>
              <a:rPr lang="de-DE" b="0" dirty="0"/>
              <a:t>Daraufhin formulierte die Kirchenleitung den Antrag: „In Wahrnehmung und Würdigung der Beschlüsse des 15. APK stellt die Kirchensynode fest, dass eine Weiterarbeit an den Szenarien (Atlas Frauen-Ordination S. 24) nicht mehr sinnvoll erscheint.“</a:t>
            </a:r>
          </a:p>
        </p:txBody>
      </p:sp>
      <p:sp>
        <p:nvSpPr>
          <p:cNvPr id="2" name="Textfeld 1">
            <a:extLst>
              <a:ext uri="{FF2B5EF4-FFF2-40B4-BE49-F238E27FC236}">
                <a16:creationId xmlns:a16="http://schemas.microsoft.com/office/drawing/2014/main" id="{D74CF187-6DA1-CE0A-BBE4-C84242144E4F}"/>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493917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BCF9B-CB0C-7305-F2A0-BA7120920CE8}"/>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F630E329-DB9A-D86B-F08A-77B375952BBD}"/>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592F0F1A-22F8-8A62-7642-A2400F4B4029}"/>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31AA0CCC-10F4-47D0-1374-38063C50F907}"/>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4" name="Textfeld 3">
            <a:extLst>
              <a:ext uri="{FF2B5EF4-FFF2-40B4-BE49-F238E27FC236}">
                <a16:creationId xmlns:a16="http://schemas.microsoft.com/office/drawing/2014/main" id="{EDB76EF4-886F-85C6-0269-D3C6CB676626}"/>
              </a:ext>
            </a:extLst>
          </p:cNvPr>
          <p:cNvSpPr txBox="1"/>
          <p:nvPr/>
        </p:nvSpPr>
        <p:spPr>
          <a:xfrm>
            <a:off x="718521" y="2036163"/>
            <a:ext cx="10962895" cy="3646576"/>
          </a:xfrm>
          <a:prstGeom prst="rect">
            <a:avLst/>
          </a:prstGeom>
          <a:noFill/>
        </p:spPr>
        <p:txBody>
          <a:bodyPr wrap="square">
            <a:spAutoFit/>
          </a:bodyPr>
          <a:lstStyle/>
          <a:p>
            <a:pPr>
              <a:lnSpc>
                <a:spcPct val="107000"/>
              </a:lnSpc>
              <a:spcAft>
                <a:spcPts val="800"/>
              </a:spcAft>
              <a:buNone/>
            </a:pPr>
            <a:r>
              <a:rPr lang="de-DE" sz="2400" b="1" kern="100" dirty="0">
                <a:effectLst/>
                <a:latin typeface="Calibri" panose="020F0502020204030204" pitchFamily="34" charset="0"/>
                <a:ea typeface="Calibri" panose="020F0502020204030204" pitchFamily="34" charset="0"/>
                <a:cs typeface="Times New Roman" panose="02020603050405020304" pitchFamily="18" charset="0"/>
              </a:rPr>
              <a:t>SELK-Synode beschließt Weiterarbeit zur Frage der Frauenordination</a:t>
            </a:r>
          </a:p>
          <a:p>
            <a:pPr>
              <a:lnSpc>
                <a:spcPct val="107000"/>
              </a:lnSpc>
              <a:spcAft>
                <a:spcPts val="800"/>
              </a:spcAft>
              <a:buNone/>
            </a:pP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Am Schlusstag hat die Synode mit einer Mehrheit von 43 Ja-Stimmen (bei zwei Nein-Stimmen und einer Enthaltung) einen Beschluss zur Weiterarbeit in der Frage der Frauenordination gefasst. Mit großer Mehrheit setzte das Gremium zwei parallel zueinander arbeitende Synodalkommissionen ein: </a:t>
            </a:r>
          </a:p>
          <a:p>
            <a:pPr>
              <a:lnSpc>
                <a:spcPct val="107000"/>
              </a:lnSpc>
              <a:spcAft>
                <a:spcPts val="800"/>
              </a:spcAft>
              <a:buNone/>
            </a:pP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eine „</a:t>
            </a:r>
            <a:r>
              <a:rPr lang="de-DE" sz="2400" b="1" kern="100" dirty="0">
                <a:effectLst/>
                <a:latin typeface="Calibri" panose="020F0502020204030204" pitchFamily="34" charset="0"/>
                <a:ea typeface="Calibri" panose="020F0502020204030204" pitchFamily="34" charset="0"/>
                <a:cs typeface="Times New Roman" panose="02020603050405020304" pitchFamily="18" charset="0"/>
              </a:rPr>
              <a:t>Einheitskommission</a:t>
            </a: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 und eine „</a:t>
            </a:r>
            <a:r>
              <a:rPr lang="de-DE" sz="2400" b="1" kern="100" dirty="0">
                <a:effectLst/>
                <a:latin typeface="Calibri" panose="020F0502020204030204" pitchFamily="34" charset="0"/>
                <a:ea typeface="Calibri" panose="020F0502020204030204" pitchFamily="34" charset="0"/>
                <a:cs typeface="Times New Roman" panose="02020603050405020304" pitchFamily="18" charset="0"/>
              </a:rPr>
              <a:t>Trennungskommission</a:t>
            </a: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9" name="Textfeld 8">
            <a:extLst>
              <a:ext uri="{FF2B5EF4-FFF2-40B4-BE49-F238E27FC236}">
                <a16:creationId xmlns:a16="http://schemas.microsoft.com/office/drawing/2014/main" id="{E8A45027-7ACB-DA96-FAB6-077AA91BF7AE}"/>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Kirchensynode</a:t>
            </a:r>
          </a:p>
        </p:txBody>
      </p:sp>
      <p:sp>
        <p:nvSpPr>
          <p:cNvPr id="11" name="Textfeld 10">
            <a:extLst>
              <a:ext uri="{FF2B5EF4-FFF2-40B4-BE49-F238E27FC236}">
                <a16:creationId xmlns:a16="http://schemas.microsoft.com/office/drawing/2014/main" id="{B21F1DA2-84EE-323B-B476-AF9C256A64D2}"/>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17.-20. September 2025 in Fulda</a:t>
            </a:r>
            <a:endParaRPr lang="de-DE" dirty="0"/>
          </a:p>
        </p:txBody>
      </p:sp>
      <p:sp>
        <p:nvSpPr>
          <p:cNvPr id="2" name="Textfeld 1">
            <a:extLst>
              <a:ext uri="{FF2B5EF4-FFF2-40B4-BE49-F238E27FC236}">
                <a16:creationId xmlns:a16="http://schemas.microsoft.com/office/drawing/2014/main" id="{41CDA5D8-57AE-A1BD-7C1B-997D3B5C9E17}"/>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496791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D7AF1-92D2-4854-6968-0F993421B221}"/>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9B37499F-36FD-924D-6819-BCFA21DBCA55}"/>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0932B32A-02CE-0529-0B73-E415EA49C4AC}"/>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D7D57A39-C519-6540-EBEB-B5B7CF583212}"/>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2" name="Textfeld 1">
            <a:extLst>
              <a:ext uri="{FF2B5EF4-FFF2-40B4-BE49-F238E27FC236}">
                <a16:creationId xmlns:a16="http://schemas.microsoft.com/office/drawing/2014/main" id="{7B7D66BA-CF71-C96A-0C1E-E5DA91A5C245}"/>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Kirchensynode</a:t>
            </a:r>
          </a:p>
        </p:txBody>
      </p:sp>
      <p:sp>
        <p:nvSpPr>
          <p:cNvPr id="4" name="Textfeld 3">
            <a:extLst>
              <a:ext uri="{FF2B5EF4-FFF2-40B4-BE49-F238E27FC236}">
                <a16:creationId xmlns:a16="http://schemas.microsoft.com/office/drawing/2014/main" id="{2D897E0B-1442-8BA6-679B-71B8A7A5AD85}"/>
              </a:ext>
            </a:extLst>
          </p:cNvPr>
          <p:cNvSpPr txBox="1"/>
          <p:nvPr/>
        </p:nvSpPr>
        <p:spPr>
          <a:xfrm>
            <a:off x="718521" y="1840440"/>
            <a:ext cx="10962895" cy="4626908"/>
          </a:xfrm>
          <a:prstGeom prst="rect">
            <a:avLst/>
          </a:prstGeom>
          <a:noFill/>
        </p:spPr>
        <p:txBody>
          <a:bodyPr wrap="square">
            <a:spAutoFit/>
          </a:bodyPr>
          <a:lstStyle/>
          <a:p>
            <a:pPr>
              <a:lnSpc>
                <a:spcPct val="107000"/>
              </a:lnSpc>
              <a:spcAft>
                <a:spcPts val="800"/>
              </a:spcAft>
              <a:buNone/>
            </a:pPr>
            <a:r>
              <a:rPr lang="de-DE" sz="2400" b="1" kern="100" dirty="0">
                <a:effectLst/>
                <a:latin typeface="Calibri" panose="020F0502020204030204" pitchFamily="34" charset="0"/>
                <a:ea typeface="Calibri" panose="020F0502020204030204" pitchFamily="34" charset="0"/>
                <a:cs typeface="Times New Roman" panose="02020603050405020304" pitchFamily="18" charset="0"/>
              </a:rPr>
              <a:t>Auftrag der Einheitskommission</a:t>
            </a: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Ihr erkenntnisleitendes Interesse ist die </a:t>
            </a:r>
            <a:r>
              <a:rPr lang="de-DE"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Bewahrung der kirchlichen Einheit der SELK.</a:t>
            </a: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 Dabei geht die Synode davon aus, dass die Kirche mit der Spannbreite der Positionen – Zustimmung und Ablehnung der Frauenordination – weiter gestaltet werden soll.</a:t>
            </a:r>
          </a:p>
          <a:p>
            <a:pPr>
              <a:lnSpc>
                <a:spcPct val="107000"/>
              </a:lnSpc>
              <a:spcAft>
                <a:spcPts val="800"/>
              </a:spcAft>
              <a:buNone/>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Die Kommission erhält den Auftrag, die Arbeit an den theologischen und praktischen Kernfragen der Debatte zu strukturieren, Gesprächsformate für Gemeinden und Pfarrkonvente zu entwickeln und Wege für ein respektvolles Miteinander von Gemeinden unterschiedlicher Positionierungen vorzuschlagen. Dabei soll die Einheitskommission selbst keine konkreten Ordnungsänderungen erarbeiten, sondern das Wahrnehmen, Hören und Verstehen zwischen den unterschiedlichen Lagern fördern.</a:t>
            </a:r>
          </a:p>
        </p:txBody>
      </p:sp>
      <p:sp>
        <p:nvSpPr>
          <p:cNvPr id="6" name="Textfeld 5">
            <a:extLst>
              <a:ext uri="{FF2B5EF4-FFF2-40B4-BE49-F238E27FC236}">
                <a16:creationId xmlns:a16="http://schemas.microsoft.com/office/drawing/2014/main" id="{38463E14-62EC-7DF8-5865-03026FD8A61A}"/>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17.-20. September 2025 in Fulda</a:t>
            </a:r>
            <a:endParaRPr lang="de-DE" dirty="0"/>
          </a:p>
        </p:txBody>
      </p:sp>
      <p:sp>
        <p:nvSpPr>
          <p:cNvPr id="3" name="Textfeld 2">
            <a:extLst>
              <a:ext uri="{FF2B5EF4-FFF2-40B4-BE49-F238E27FC236}">
                <a16:creationId xmlns:a16="http://schemas.microsoft.com/office/drawing/2014/main" id="{A6514CC1-3762-FBD9-2D0B-7F0176D0BD53}"/>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971888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45736-57EB-F7FE-6642-937381BC49D8}"/>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0BDEA716-3BBF-C39D-A4A9-39503478C035}"/>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2D9B4D76-F362-84A4-D02C-72E88111F3F7}"/>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191BC9DA-C11E-A45C-7773-9276972A7E95}"/>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4" name="Textfeld 3">
            <a:extLst>
              <a:ext uri="{FF2B5EF4-FFF2-40B4-BE49-F238E27FC236}">
                <a16:creationId xmlns:a16="http://schemas.microsoft.com/office/drawing/2014/main" id="{808770DD-4922-9BA6-9D68-A0F8199BFFE4}"/>
              </a:ext>
            </a:extLst>
          </p:cNvPr>
          <p:cNvSpPr txBox="1"/>
          <p:nvPr/>
        </p:nvSpPr>
        <p:spPr>
          <a:xfrm>
            <a:off x="718520" y="1840440"/>
            <a:ext cx="10962896" cy="4524315"/>
          </a:xfrm>
          <a:prstGeom prst="rect">
            <a:avLst/>
          </a:prstGeom>
          <a:noFill/>
        </p:spPr>
        <p:txBody>
          <a:bodyPr wrap="square">
            <a:spAutoFit/>
          </a:bodyPr>
          <a:lstStyle/>
          <a:p>
            <a:pPr>
              <a:lnSpc>
                <a:spcPct val="107000"/>
              </a:lnSpc>
              <a:spcAft>
                <a:spcPts val="800"/>
              </a:spcAft>
              <a:buNone/>
            </a:pPr>
            <a:r>
              <a:rPr lang="de-DE" sz="2400" b="1" kern="100" dirty="0">
                <a:effectLst/>
                <a:latin typeface="Calibri" panose="020F0502020204030204" pitchFamily="34" charset="0"/>
                <a:ea typeface="Calibri" panose="020F0502020204030204" pitchFamily="34" charset="0"/>
                <a:cs typeface="Times New Roman" panose="02020603050405020304" pitchFamily="18" charset="0"/>
              </a:rPr>
              <a:t>Auftrag der Trennungskommission</a:t>
            </a:r>
            <a:endParaRPr lang="de-D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Deren Aufgabe es ist, die </a:t>
            </a:r>
            <a:r>
              <a:rPr lang="de-DE"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rechtlichen und organisatorischen Fragen und Konsequenzen möglicher Trennungswege zu klären</a:t>
            </a:r>
            <a:r>
              <a:rPr lang="de-DE" sz="2400" kern="100" dirty="0">
                <a:effectLst/>
                <a:latin typeface="Calibri" panose="020F0502020204030204" pitchFamily="34" charset="0"/>
                <a:ea typeface="Calibri" panose="020F0502020204030204" pitchFamily="34" charset="0"/>
                <a:cs typeface="Times New Roman" panose="02020603050405020304" pitchFamily="18" charset="0"/>
              </a:rPr>
              <a:t>. Es soll insbesondere um die Möglichkeiten gehen, dass die SELK sich in zwei Kirchen trennt oder dass einzelne Gemeinden aus der SELK ausscheiden. Wie genau diese Optionen zu gestalten sind, bleibt im Beschluss der Synode offen, es wird jedoch etwa auf die Möglichkeit eines „Kirchenbundes“ als Nachfolgerin der aktuellen SELK verwiesen, die zwischenzeitlich als Antrag auf der Synode in der Diskussion war. Auch soll die Trennungskommission als Ansprechpartnerin für Kirchenleitung und Gemeinden fungieren – auch für solche Gemeinden, die sich mit dem Gedanken tragen, angesichts der mangelnden Veränderung in der Frage der Frauenordination die SELK zu verlassen.</a:t>
            </a:r>
          </a:p>
        </p:txBody>
      </p:sp>
      <p:sp>
        <p:nvSpPr>
          <p:cNvPr id="3" name="Textfeld 2">
            <a:extLst>
              <a:ext uri="{FF2B5EF4-FFF2-40B4-BE49-F238E27FC236}">
                <a16:creationId xmlns:a16="http://schemas.microsoft.com/office/drawing/2014/main" id="{FD80882D-7AA0-CCD8-2FE8-9AA5263CBDAE}"/>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Kirchensynode</a:t>
            </a:r>
          </a:p>
        </p:txBody>
      </p:sp>
      <p:sp>
        <p:nvSpPr>
          <p:cNvPr id="5" name="Textfeld 4">
            <a:extLst>
              <a:ext uri="{FF2B5EF4-FFF2-40B4-BE49-F238E27FC236}">
                <a16:creationId xmlns:a16="http://schemas.microsoft.com/office/drawing/2014/main" id="{ED924A1F-1628-1E3D-315A-95D49F1FF421}"/>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17.-20. September 2025 in Fulda</a:t>
            </a:r>
            <a:endParaRPr lang="de-DE" dirty="0"/>
          </a:p>
        </p:txBody>
      </p:sp>
      <p:sp>
        <p:nvSpPr>
          <p:cNvPr id="2" name="Textfeld 1">
            <a:extLst>
              <a:ext uri="{FF2B5EF4-FFF2-40B4-BE49-F238E27FC236}">
                <a16:creationId xmlns:a16="http://schemas.microsoft.com/office/drawing/2014/main" id="{785BF308-1CB3-1482-78BC-E99A1CEAE3C3}"/>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810642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E120F-1E30-21F7-D089-19354F450B19}"/>
            </a:ext>
          </a:extLst>
        </p:cNvPr>
        <p:cNvGrpSpPr/>
        <p:nvPr/>
      </p:nvGrpSpPr>
      <p:grpSpPr>
        <a:xfrm>
          <a:off x="0" y="0"/>
          <a:ext cx="0" cy="0"/>
          <a:chOff x="0" y="0"/>
          <a:chExt cx="0" cy="0"/>
        </a:xfrm>
      </p:grpSpPr>
      <p:grpSp>
        <p:nvGrpSpPr>
          <p:cNvPr id="7" name="Gruppieren 6">
            <a:extLst>
              <a:ext uri="{FF2B5EF4-FFF2-40B4-BE49-F238E27FC236}">
                <a16:creationId xmlns:a16="http://schemas.microsoft.com/office/drawing/2014/main" id="{3BA273BE-667D-A1E8-5E38-DA52660D139D}"/>
              </a:ext>
            </a:extLst>
          </p:cNvPr>
          <p:cNvGrpSpPr/>
          <p:nvPr/>
        </p:nvGrpSpPr>
        <p:grpSpPr>
          <a:xfrm>
            <a:off x="718521" y="620391"/>
            <a:ext cx="6263640" cy="1038082"/>
            <a:chOff x="0" y="3346265"/>
            <a:chExt cx="6263640" cy="1038082"/>
          </a:xfrm>
        </p:grpSpPr>
        <p:sp>
          <p:nvSpPr>
            <p:cNvPr id="8" name="Abgerundetes Rechteck 7">
              <a:extLst>
                <a:ext uri="{FF2B5EF4-FFF2-40B4-BE49-F238E27FC236}">
                  <a16:creationId xmlns:a16="http://schemas.microsoft.com/office/drawing/2014/main" id="{96DA43BB-EB4F-CFB5-A54A-0864E09FCE56}"/>
                </a:ext>
              </a:extLst>
            </p:cNvPr>
            <p:cNvSpPr/>
            <p:nvPr/>
          </p:nvSpPr>
          <p:spPr>
            <a:xfrm>
              <a:off x="0" y="3346265"/>
              <a:ext cx="6263640" cy="1038082"/>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de-DE"/>
            </a:p>
          </p:txBody>
        </p:sp>
        <p:sp>
          <p:nvSpPr>
            <p:cNvPr id="10" name="Abgerundetes Rechteck 4">
              <a:extLst>
                <a:ext uri="{FF2B5EF4-FFF2-40B4-BE49-F238E27FC236}">
                  <a16:creationId xmlns:a16="http://schemas.microsoft.com/office/drawing/2014/main" id="{10C7F272-389C-D908-F7D9-E477427C129A}"/>
                </a:ext>
              </a:extLst>
            </p:cNvPr>
            <p:cNvSpPr txBox="1"/>
            <p:nvPr/>
          </p:nvSpPr>
          <p:spPr>
            <a:xfrm>
              <a:off x="50675" y="3396940"/>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Was wurde entschieden?</a:t>
              </a:r>
              <a:endParaRPr lang="en-US" sz="2600" kern="1200" dirty="0"/>
            </a:p>
          </p:txBody>
        </p:sp>
      </p:grpSp>
      <p:sp>
        <p:nvSpPr>
          <p:cNvPr id="4" name="Textfeld 3">
            <a:extLst>
              <a:ext uri="{FF2B5EF4-FFF2-40B4-BE49-F238E27FC236}">
                <a16:creationId xmlns:a16="http://schemas.microsoft.com/office/drawing/2014/main" id="{270419A3-6EEC-1408-1D49-693F191F9B92}"/>
              </a:ext>
            </a:extLst>
          </p:cNvPr>
          <p:cNvSpPr txBox="1"/>
          <p:nvPr/>
        </p:nvSpPr>
        <p:spPr>
          <a:xfrm>
            <a:off x="769196" y="2798827"/>
            <a:ext cx="10912220" cy="1260345"/>
          </a:xfrm>
          <a:prstGeom prst="rect">
            <a:avLst/>
          </a:prstGeom>
          <a:noFill/>
        </p:spPr>
        <p:txBody>
          <a:bodyPr wrap="square">
            <a:spAutoFit/>
          </a:bodyPr>
          <a:lstStyle/>
          <a:p>
            <a:pPr>
              <a:lnSpc>
                <a:spcPct val="107000"/>
              </a:lnSpc>
              <a:spcAft>
                <a:spcPts val="800"/>
              </a:spcAft>
              <a:buNone/>
            </a:pPr>
            <a:r>
              <a:rPr lang="de-DE" sz="2400" kern="100" dirty="0">
                <a:latin typeface="Calibri" panose="020F0502020204030204" pitchFamily="34" charset="0"/>
                <a:ea typeface="Calibri" panose="020F0502020204030204" pitchFamily="34" charset="0"/>
                <a:cs typeface="Times New Roman" panose="02020603050405020304" pitchFamily="18" charset="0"/>
              </a:rPr>
              <a:t>Die Arbeit der Einheits- und Trennungskommission ist auf die laufende Synodalperiode begrenzt und soll bis zur konstituierenden Sitzung der </a:t>
            </a:r>
            <a:r>
              <a:rPr lang="de-DE" sz="2400" b="1" kern="100" dirty="0">
                <a:latin typeface="Calibri" panose="020F0502020204030204" pitchFamily="34" charset="0"/>
                <a:ea typeface="Calibri" panose="020F0502020204030204" pitchFamily="34" charset="0"/>
                <a:cs typeface="Times New Roman" panose="02020603050405020304" pitchFamily="18" charset="0"/>
              </a:rPr>
              <a:t>16. Kirchensynode (im Jahr 2027)</a:t>
            </a:r>
            <a:r>
              <a:rPr lang="de-DE" sz="2400" kern="100" dirty="0">
                <a:latin typeface="Calibri" panose="020F0502020204030204" pitchFamily="34" charset="0"/>
                <a:ea typeface="Calibri" panose="020F0502020204030204" pitchFamily="34" charset="0"/>
                <a:cs typeface="Times New Roman" panose="02020603050405020304" pitchFamily="18" charset="0"/>
              </a:rPr>
              <a:t> abgeschlossen sein.</a:t>
            </a:r>
            <a:endParaRPr lang="de-DE"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0473726D-E761-5613-164F-BCAE3777EB98}"/>
              </a:ext>
            </a:extLst>
          </p:cNvPr>
          <p:cNvSpPr txBox="1"/>
          <p:nvPr/>
        </p:nvSpPr>
        <p:spPr>
          <a:xfrm>
            <a:off x="7740184" y="620391"/>
            <a:ext cx="3682620"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Kirchensynode</a:t>
            </a:r>
          </a:p>
        </p:txBody>
      </p:sp>
      <p:sp>
        <p:nvSpPr>
          <p:cNvPr id="5" name="Textfeld 4">
            <a:extLst>
              <a:ext uri="{FF2B5EF4-FFF2-40B4-BE49-F238E27FC236}">
                <a16:creationId xmlns:a16="http://schemas.microsoft.com/office/drawing/2014/main" id="{F8BF1D43-DF44-D512-C37B-D4F972554F15}"/>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17.-20. September 2025 in Fulda</a:t>
            </a:r>
            <a:endParaRPr lang="de-DE" dirty="0"/>
          </a:p>
        </p:txBody>
      </p:sp>
      <p:sp>
        <p:nvSpPr>
          <p:cNvPr id="2" name="Textfeld 1">
            <a:extLst>
              <a:ext uri="{FF2B5EF4-FFF2-40B4-BE49-F238E27FC236}">
                <a16:creationId xmlns:a16="http://schemas.microsoft.com/office/drawing/2014/main" id="{D039C610-BCA3-6B9F-C3A9-9F73F0F227D0}"/>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64948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1B2F4-16AF-B254-1702-07A4A789F2D7}"/>
            </a:ext>
          </a:extLst>
        </p:cNvPr>
        <p:cNvGrpSpPr/>
        <p:nvPr/>
      </p:nvGrpSpPr>
      <p:grpSpPr>
        <a:xfrm>
          <a:off x="0" y="0"/>
          <a:ext cx="0" cy="0"/>
          <a:chOff x="0" y="0"/>
          <a:chExt cx="0" cy="0"/>
        </a:xfrm>
      </p:grpSpPr>
      <p:grpSp>
        <p:nvGrpSpPr>
          <p:cNvPr id="14" name="Gruppieren 13">
            <a:extLst>
              <a:ext uri="{FF2B5EF4-FFF2-40B4-BE49-F238E27FC236}">
                <a16:creationId xmlns:a16="http://schemas.microsoft.com/office/drawing/2014/main" id="{09C599AB-BBC0-DF17-5A6C-56419623160D}"/>
              </a:ext>
            </a:extLst>
          </p:cNvPr>
          <p:cNvGrpSpPr/>
          <p:nvPr/>
        </p:nvGrpSpPr>
        <p:grpSpPr>
          <a:xfrm>
            <a:off x="487608" y="1709148"/>
            <a:ext cx="11216783" cy="4579136"/>
            <a:chOff x="1402814" y="1607797"/>
            <a:chExt cx="10241565" cy="3895535"/>
          </a:xfrm>
        </p:grpSpPr>
        <p:pic>
          <p:nvPicPr>
            <p:cNvPr id="11" name="Grafik 10" descr="Ein Bild, das Schrift, Diagramm, weiß, Text enthält.&#10;&#10;KI-generierte Inhalte können fehlerhaft sein.">
              <a:extLst>
                <a:ext uri="{FF2B5EF4-FFF2-40B4-BE49-F238E27FC236}">
                  <a16:creationId xmlns:a16="http://schemas.microsoft.com/office/drawing/2014/main" id="{C800EDAC-C0FA-1BE3-A264-FCD17AE6C8AA}"/>
                </a:ext>
              </a:extLst>
            </p:cNvPr>
            <p:cNvPicPr>
              <a:picLocks noChangeAspect="1"/>
            </p:cNvPicPr>
            <p:nvPr/>
          </p:nvPicPr>
          <p:blipFill>
            <a:blip r:embed="rId2"/>
            <a:srcRect l="5771" t="23199" r="49510" b="16095"/>
            <a:stretch>
              <a:fillRect/>
            </a:stretch>
          </p:blipFill>
          <p:spPr>
            <a:xfrm>
              <a:off x="1402814" y="1607797"/>
              <a:ext cx="5125047" cy="3895535"/>
            </a:xfrm>
            <a:prstGeom prst="rect">
              <a:avLst/>
            </a:prstGeom>
          </p:spPr>
        </p:pic>
        <p:pic>
          <p:nvPicPr>
            <p:cNvPr id="13" name="Grafik 12" descr="Ein Bild, das Schrift, Diagramm, weiß, Text enthält.&#10;&#10;KI-generierte Inhalte können fehlerhaft sein.">
              <a:extLst>
                <a:ext uri="{FF2B5EF4-FFF2-40B4-BE49-F238E27FC236}">
                  <a16:creationId xmlns:a16="http://schemas.microsoft.com/office/drawing/2014/main" id="{2B8C0933-3A8B-6DB2-EA53-1DB9E30D499B}"/>
                </a:ext>
              </a:extLst>
            </p:cNvPr>
            <p:cNvPicPr>
              <a:picLocks noChangeAspect="1"/>
            </p:cNvPicPr>
            <p:nvPr/>
          </p:nvPicPr>
          <p:blipFill>
            <a:blip r:embed="rId2"/>
            <a:srcRect l="5773" t="23198" r="49509" b="16095"/>
            <a:stretch>
              <a:fillRect/>
            </a:stretch>
          </p:blipFill>
          <p:spPr>
            <a:xfrm flipH="1">
              <a:off x="6519332" y="1607798"/>
              <a:ext cx="5125047" cy="3895534"/>
            </a:xfrm>
            <a:prstGeom prst="rect">
              <a:avLst/>
            </a:prstGeom>
          </p:spPr>
        </p:pic>
      </p:grpSp>
      <p:pic>
        <p:nvPicPr>
          <p:cNvPr id="1026" name="Picture 2">
            <a:extLst>
              <a:ext uri="{FF2B5EF4-FFF2-40B4-BE49-F238E27FC236}">
                <a16:creationId xmlns:a16="http://schemas.microsoft.com/office/drawing/2014/main" id="{30593391-5B48-CDBF-8108-B0C9860933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51"/>
          <a:stretch>
            <a:fillRect/>
          </a:stretch>
        </p:blipFill>
        <p:spPr bwMode="auto">
          <a:xfrm>
            <a:off x="9369241" y="1828800"/>
            <a:ext cx="943161" cy="897712"/>
          </a:xfrm>
          <a:prstGeom prst="rect">
            <a:avLst/>
          </a:prstGeom>
          <a:noFill/>
          <a:extLst>
            <a:ext uri="{909E8E84-426E-40DD-AFC4-6F175D3DCCD1}">
              <a14:hiddenFill xmlns:a14="http://schemas.microsoft.com/office/drawing/2010/main">
                <a:solidFill>
                  <a:srgbClr val="FFFFFF"/>
                </a:solidFill>
              </a14:hiddenFill>
            </a:ext>
          </a:extLst>
        </p:spPr>
      </p:pic>
      <p:sp>
        <p:nvSpPr>
          <p:cNvPr id="2" name="Abgerundetes Rechteck 4">
            <a:extLst>
              <a:ext uri="{FF2B5EF4-FFF2-40B4-BE49-F238E27FC236}">
                <a16:creationId xmlns:a16="http://schemas.microsoft.com/office/drawing/2014/main" id="{BA100DC0-6A06-553C-D355-A352F43FD649}"/>
              </a:ext>
            </a:extLst>
          </p:cNvPr>
          <p:cNvSpPr txBox="1"/>
          <p:nvPr/>
        </p:nvSpPr>
        <p:spPr>
          <a:xfrm>
            <a:off x="769196" y="671066"/>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unseren Weg selbst bestimmen wollen</a:t>
            </a:r>
            <a:endParaRPr lang="en-US" sz="2600" kern="1200" dirty="0"/>
          </a:p>
        </p:txBody>
      </p:sp>
      <p:grpSp>
        <p:nvGrpSpPr>
          <p:cNvPr id="3" name="Gruppieren 2">
            <a:extLst>
              <a:ext uri="{FF2B5EF4-FFF2-40B4-BE49-F238E27FC236}">
                <a16:creationId xmlns:a16="http://schemas.microsoft.com/office/drawing/2014/main" id="{D27AD8C5-81BE-925E-D626-3799A8DA5C03}"/>
              </a:ext>
            </a:extLst>
          </p:cNvPr>
          <p:cNvGrpSpPr/>
          <p:nvPr/>
        </p:nvGrpSpPr>
        <p:grpSpPr>
          <a:xfrm>
            <a:off x="718521" y="620391"/>
            <a:ext cx="6263640" cy="1038082"/>
            <a:chOff x="0" y="4459227"/>
            <a:chExt cx="6263640" cy="1038082"/>
          </a:xfrm>
        </p:grpSpPr>
        <p:sp>
          <p:nvSpPr>
            <p:cNvPr id="4" name="Abgerundetes Rechteck 3">
              <a:extLst>
                <a:ext uri="{FF2B5EF4-FFF2-40B4-BE49-F238E27FC236}">
                  <a16:creationId xmlns:a16="http://schemas.microsoft.com/office/drawing/2014/main" id="{95A4AFE8-1128-8D07-7FB4-EA791E8F245F}"/>
                </a:ext>
              </a:extLst>
            </p:cNvPr>
            <p:cNvSpPr/>
            <p:nvPr/>
          </p:nvSpPr>
          <p:spPr>
            <a:xfrm>
              <a:off x="0" y="4459227"/>
              <a:ext cx="6263640" cy="1038082"/>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de-DE"/>
            </a:p>
          </p:txBody>
        </p:sp>
        <p:sp>
          <p:nvSpPr>
            <p:cNvPr id="5" name="Abgerundetes Rechteck 4">
              <a:extLst>
                <a:ext uri="{FF2B5EF4-FFF2-40B4-BE49-F238E27FC236}">
                  <a16:creationId xmlns:a16="http://schemas.microsoft.com/office/drawing/2014/main" id="{4BE5D037-3FEF-DF0E-D090-B167CF2A6FDF}"/>
                </a:ext>
              </a:extLst>
            </p:cNvPr>
            <p:cNvSpPr txBox="1"/>
            <p:nvPr/>
          </p:nvSpPr>
          <p:spPr>
            <a:xfrm>
              <a:off x="50675" y="4509902"/>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unseren Weg selbst bestimmen wollen</a:t>
              </a:r>
              <a:endParaRPr lang="en-US" sz="2600" kern="1200" dirty="0"/>
            </a:p>
          </p:txBody>
        </p:sp>
      </p:grpSp>
      <p:sp>
        <p:nvSpPr>
          <p:cNvPr id="6" name="Textfeld 5">
            <a:extLst>
              <a:ext uri="{FF2B5EF4-FFF2-40B4-BE49-F238E27FC236}">
                <a16:creationId xmlns:a16="http://schemas.microsoft.com/office/drawing/2014/main" id="{61992C04-B263-5954-FAE2-8270282C91CB}"/>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6344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28542-0265-B10C-8DE6-3AEC1B195E63}"/>
            </a:ext>
          </a:extLst>
        </p:cNvPr>
        <p:cNvGrpSpPr/>
        <p:nvPr/>
      </p:nvGrpSpPr>
      <p:grpSpPr>
        <a:xfrm>
          <a:off x="0" y="0"/>
          <a:ext cx="0" cy="0"/>
          <a:chOff x="0" y="0"/>
          <a:chExt cx="0" cy="0"/>
        </a:xfrm>
      </p:grpSpPr>
      <p:pic>
        <p:nvPicPr>
          <p:cNvPr id="7" name="Grafik 6" descr="Ein Bild, das Text, Screenshot, Schrift, Dokument enthält.&#10;&#10;KI-generierte Inhalte können fehlerhaft sein.">
            <a:extLst>
              <a:ext uri="{FF2B5EF4-FFF2-40B4-BE49-F238E27FC236}">
                <a16:creationId xmlns:a16="http://schemas.microsoft.com/office/drawing/2014/main" id="{0E248F15-8929-6C67-F8A0-FD0E0AEBF7A6}"/>
              </a:ext>
            </a:extLst>
          </p:cNvPr>
          <p:cNvPicPr>
            <a:picLocks noChangeAspect="1"/>
          </p:cNvPicPr>
          <p:nvPr/>
        </p:nvPicPr>
        <p:blipFill>
          <a:blip r:embed="rId2"/>
          <a:srcRect t="20778"/>
          <a:stretch>
            <a:fillRect/>
          </a:stretch>
        </p:blipFill>
        <p:spPr>
          <a:xfrm>
            <a:off x="355452" y="1497733"/>
            <a:ext cx="11536217" cy="4010052"/>
          </a:xfrm>
          <a:prstGeom prst="rect">
            <a:avLst/>
          </a:prstGeom>
        </p:spPr>
      </p:pic>
      <p:sp>
        <p:nvSpPr>
          <p:cNvPr id="8" name="Textfeld 7">
            <a:extLst>
              <a:ext uri="{FF2B5EF4-FFF2-40B4-BE49-F238E27FC236}">
                <a16:creationId xmlns:a16="http://schemas.microsoft.com/office/drawing/2014/main" id="{F81C5864-45D4-A88A-1112-D536CE9C54A5}"/>
              </a:ext>
            </a:extLst>
          </p:cNvPr>
          <p:cNvSpPr txBox="1"/>
          <p:nvPr/>
        </p:nvSpPr>
        <p:spPr>
          <a:xfrm>
            <a:off x="826347" y="912958"/>
            <a:ext cx="3045692" cy="584775"/>
          </a:xfrm>
          <a:prstGeom prst="rect">
            <a:avLst/>
          </a:prstGeom>
          <a:solidFill>
            <a:schemeClr val="bg1"/>
          </a:solidFill>
        </p:spPr>
        <p:txBody>
          <a:bodyPr wrap="square" rtlCol="0">
            <a:spAutoFit/>
          </a:bodyPr>
          <a:lstStyle/>
          <a:p>
            <a:r>
              <a:rPr lang="de-DE" sz="3200" b="1" dirty="0">
                <a:latin typeface="+mj-lt"/>
                <a:cs typeface="FUTURA MEDIUM" panose="020B0602020204020303" pitchFamily="34" charset="-79"/>
              </a:rPr>
              <a:t>Biblische Texte</a:t>
            </a:r>
          </a:p>
        </p:txBody>
      </p:sp>
      <p:pic>
        <p:nvPicPr>
          <p:cNvPr id="2" name="Grafik 1">
            <a:extLst>
              <a:ext uri="{FF2B5EF4-FFF2-40B4-BE49-F238E27FC236}">
                <a16:creationId xmlns:a16="http://schemas.microsoft.com/office/drawing/2014/main" id="{8A738C62-E52C-E55F-632A-775DCAF5A44A}"/>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3" name="Textfeld 2">
            <a:extLst>
              <a:ext uri="{FF2B5EF4-FFF2-40B4-BE49-F238E27FC236}">
                <a16:creationId xmlns:a16="http://schemas.microsoft.com/office/drawing/2014/main" id="{065B6CB0-F6E4-2F10-D410-DC431DC5BE49}"/>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2052496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1B16-4210-90C6-5974-FEAD4384D77A}"/>
            </a:ext>
          </a:extLst>
        </p:cNvPr>
        <p:cNvGrpSpPr/>
        <p:nvPr/>
      </p:nvGrpSpPr>
      <p:grpSpPr>
        <a:xfrm>
          <a:off x="0" y="0"/>
          <a:ext cx="0" cy="0"/>
          <a:chOff x="0" y="0"/>
          <a:chExt cx="0" cy="0"/>
        </a:xfrm>
      </p:grpSpPr>
      <p:grpSp>
        <p:nvGrpSpPr>
          <p:cNvPr id="2" name="Gruppieren 1">
            <a:extLst>
              <a:ext uri="{FF2B5EF4-FFF2-40B4-BE49-F238E27FC236}">
                <a16:creationId xmlns:a16="http://schemas.microsoft.com/office/drawing/2014/main" id="{FA2965F3-52BB-839E-EA4D-66583174ABA8}"/>
              </a:ext>
            </a:extLst>
          </p:cNvPr>
          <p:cNvGrpSpPr/>
          <p:nvPr/>
        </p:nvGrpSpPr>
        <p:grpSpPr>
          <a:xfrm>
            <a:off x="718521" y="620391"/>
            <a:ext cx="6263640" cy="1038082"/>
            <a:chOff x="0" y="4459227"/>
            <a:chExt cx="6263640" cy="1038082"/>
          </a:xfrm>
        </p:grpSpPr>
        <p:sp>
          <p:nvSpPr>
            <p:cNvPr id="6" name="Abgerundetes Rechteck 5">
              <a:extLst>
                <a:ext uri="{FF2B5EF4-FFF2-40B4-BE49-F238E27FC236}">
                  <a16:creationId xmlns:a16="http://schemas.microsoft.com/office/drawing/2014/main" id="{365E19C0-E5ED-62E7-1229-9227DE5C8FEC}"/>
                </a:ext>
              </a:extLst>
            </p:cNvPr>
            <p:cNvSpPr/>
            <p:nvPr/>
          </p:nvSpPr>
          <p:spPr>
            <a:xfrm>
              <a:off x="0" y="4459227"/>
              <a:ext cx="6263640" cy="1038082"/>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de-DE"/>
            </a:p>
          </p:txBody>
        </p:sp>
        <p:sp>
          <p:nvSpPr>
            <p:cNvPr id="9" name="Abgerundetes Rechteck 4">
              <a:extLst>
                <a:ext uri="{FF2B5EF4-FFF2-40B4-BE49-F238E27FC236}">
                  <a16:creationId xmlns:a16="http://schemas.microsoft.com/office/drawing/2014/main" id="{D6AAED6F-C820-F0E5-75BC-58E2E1503A22}"/>
                </a:ext>
              </a:extLst>
            </p:cNvPr>
            <p:cNvSpPr txBox="1"/>
            <p:nvPr/>
          </p:nvSpPr>
          <p:spPr>
            <a:xfrm>
              <a:off x="50675" y="4509902"/>
              <a:ext cx="6162290" cy="936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e-DE" sz="2600" kern="1200" dirty="0"/>
                <a:t>Weil wir unseren Weg selbst bestimmen wollen</a:t>
              </a:r>
              <a:endParaRPr lang="en-US" sz="2600" kern="1200" dirty="0"/>
            </a:p>
          </p:txBody>
        </p:sp>
      </p:grpSp>
      <p:sp>
        <p:nvSpPr>
          <p:cNvPr id="3" name="Textfeld 2">
            <a:extLst>
              <a:ext uri="{FF2B5EF4-FFF2-40B4-BE49-F238E27FC236}">
                <a16:creationId xmlns:a16="http://schemas.microsoft.com/office/drawing/2014/main" id="{8FD17352-E7AE-1C51-83C6-BA361EF2EA7E}"/>
              </a:ext>
            </a:extLst>
          </p:cNvPr>
          <p:cNvSpPr txBox="1"/>
          <p:nvPr/>
        </p:nvSpPr>
        <p:spPr>
          <a:xfrm>
            <a:off x="7740183" y="620391"/>
            <a:ext cx="3941231" cy="584775"/>
          </a:xfrm>
          <a:prstGeom prst="rect">
            <a:avLst/>
          </a:prstGeom>
          <a:solidFill>
            <a:schemeClr val="bg1"/>
          </a:solidFill>
        </p:spPr>
        <p:txBody>
          <a:bodyPr wrap="square" rtlCol="0">
            <a:spAutoFit/>
          </a:bodyPr>
          <a:lstStyle/>
          <a:p>
            <a:r>
              <a:rPr lang="de-DE" sz="3200" b="1" dirty="0" err="1">
                <a:latin typeface="+mj-lt"/>
                <a:cs typeface="FUTURA MEDIUM" panose="020B0602020204020303" pitchFamily="34" charset="-79"/>
              </a:rPr>
              <a:t>St.Michaelsgemeinde</a:t>
            </a:r>
            <a:endParaRPr lang="de-DE" sz="3200" b="1" dirty="0">
              <a:latin typeface="+mj-lt"/>
              <a:cs typeface="FUTURA MEDIUM" panose="020B0602020204020303" pitchFamily="34" charset="-79"/>
            </a:endParaRPr>
          </a:p>
        </p:txBody>
      </p:sp>
      <p:sp>
        <p:nvSpPr>
          <p:cNvPr id="5" name="Textfeld 4">
            <a:extLst>
              <a:ext uri="{FF2B5EF4-FFF2-40B4-BE49-F238E27FC236}">
                <a16:creationId xmlns:a16="http://schemas.microsoft.com/office/drawing/2014/main" id="{667CBC40-FBFF-D805-7B8D-FB71D4C1A621}"/>
              </a:ext>
            </a:extLst>
          </p:cNvPr>
          <p:cNvSpPr txBox="1"/>
          <p:nvPr/>
        </p:nvSpPr>
        <p:spPr>
          <a:xfrm>
            <a:off x="7740184" y="1189363"/>
            <a:ext cx="3941232" cy="369332"/>
          </a:xfrm>
          <a:prstGeom prst="rect">
            <a:avLst/>
          </a:prstGeom>
          <a:noFill/>
        </p:spPr>
        <p:txBody>
          <a:bodyPr wrap="square">
            <a:spAutoFit/>
          </a:bodyPr>
          <a:lstStyle/>
          <a:p>
            <a:r>
              <a:rPr lang="de-DE" sz="1800" kern="100" dirty="0">
                <a:effectLst/>
                <a:latin typeface="Calibri" panose="020F0502020204030204" pitchFamily="34" charset="0"/>
                <a:ea typeface="Calibri" panose="020F0502020204030204" pitchFamily="34" charset="0"/>
                <a:cs typeface="Times New Roman" panose="02020603050405020304" pitchFamily="18" charset="0"/>
              </a:rPr>
              <a:t>Oktober 2025</a:t>
            </a:r>
            <a:endParaRPr lang="de-DE" dirty="0"/>
          </a:p>
        </p:txBody>
      </p:sp>
      <p:pic>
        <p:nvPicPr>
          <p:cNvPr id="14" name="Grafik 13" descr="Ein Bild, das draußen, Baum, Himmel, Pflanze enthält.&#10;&#10;KI-generierte Inhalte können fehlerhaft sein.">
            <a:extLst>
              <a:ext uri="{FF2B5EF4-FFF2-40B4-BE49-F238E27FC236}">
                <a16:creationId xmlns:a16="http://schemas.microsoft.com/office/drawing/2014/main" id="{F5972592-A76B-276C-7530-F9930A1271A0}"/>
              </a:ext>
            </a:extLst>
          </p:cNvPr>
          <p:cNvPicPr>
            <a:picLocks noChangeAspect="1"/>
          </p:cNvPicPr>
          <p:nvPr/>
        </p:nvPicPr>
        <p:blipFill>
          <a:blip r:embed="rId2"/>
          <a:stretch>
            <a:fillRect/>
          </a:stretch>
        </p:blipFill>
        <p:spPr>
          <a:xfrm>
            <a:off x="2209800" y="2000268"/>
            <a:ext cx="7772400" cy="4372808"/>
          </a:xfrm>
          <a:prstGeom prst="rect">
            <a:avLst/>
          </a:prstGeom>
          <a:effectLst>
            <a:outerShdw blurRad="50800" dist="89936" dir="2700000" algn="tl" rotWithShape="0">
              <a:prstClr val="black">
                <a:alpha val="40000"/>
              </a:prstClr>
            </a:outerShdw>
          </a:effectLst>
        </p:spPr>
      </p:pic>
      <p:sp>
        <p:nvSpPr>
          <p:cNvPr id="4" name="Textfeld 3">
            <a:extLst>
              <a:ext uri="{FF2B5EF4-FFF2-40B4-BE49-F238E27FC236}">
                <a16:creationId xmlns:a16="http://schemas.microsoft.com/office/drawing/2014/main" id="{AF42C01F-FE00-F7E6-58FD-D56B813BBB1C}"/>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54354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D507E-04D5-54B8-1B9E-42290C4AC191}"/>
            </a:ext>
          </a:extLst>
        </p:cNvPr>
        <p:cNvGrpSpPr/>
        <p:nvPr/>
      </p:nvGrpSpPr>
      <p:grpSpPr>
        <a:xfrm>
          <a:off x="0" y="0"/>
          <a:ext cx="0" cy="0"/>
          <a:chOff x="0" y="0"/>
          <a:chExt cx="0" cy="0"/>
        </a:xfrm>
      </p:grpSpPr>
      <p:sp>
        <p:nvSpPr>
          <p:cNvPr id="10" name="Textfeld 9">
            <a:extLst>
              <a:ext uri="{FF2B5EF4-FFF2-40B4-BE49-F238E27FC236}">
                <a16:creationId xmlns:a16="http://schemas.microsoft.com/office/drawing/2014/main" id="{D36C1CF5-60F4-D26E-6E18-BEAE5BFBC274}"/>
              </a:ext>
            </a:extLst>
          </p:cNvPr>
          <p:cNvSpPr txBox="1"/>
          <p:nvPr/>
        </p:nvSpPr>
        <p:spPr>
          <a:xfrm>
            <a:off x="933175" y="601860"/>
            <a:ext cx="29948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Altes Testament</a:t>
            </a:r>
          </a:p>
        </p:txBody>
      </p:sp>
      <p:sp>
        <p:nvSpPr>
          <p:cNvPr id="2" name="Textfeld 1">
            <a:extLst>
              <a:ext uri="{FF2B5EF4-FFF2-40B4-BE49-F238E27FC236}">
                <a16:creationId xmlns:a16="http://schemas.microsoft.com/office/drawing/2014/main" id="{ED312528-54FB-57E6-F231-ECB0EF5C5FAA}"/>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pic>
        <p:nvPicPr>
          <p:cNvPr id="5" name="Grafik 4" descr="Ein Bild, das Text, Schrift, Screenshot, Dokument enthält.&#10;&#10;KI-generierte Inhalte können fehlerhaft sein.">
            <a:extLst>
              <a:ext uri="{FF2B5EF4-FFF2-40B4-BE49-F238E27FC236}">
                <a16:creationId xmlns:a16="http://schemas.microsoft.com/office/drawing/2014/main" id="{5879E0E5-DF1B-8ACE-073F-1013F2D951EA}"/>
              </a:ext>
            </a:extLst>
          </p:cNvPr>
          <p:cNvPicPr>
            <a:picLocks noChangeAspect="1"/>
          </p:cNvPicPr>
          <p:nvPr/>
        </p:nvPicPr>
        <p:blipFill>
          <a:blip r:embed="rId2"/>
          <a:stretch>
            <a:fillRect/>
          </a:stretch>
        </p:blipFill>
        <p:spPr>
          <a:xfrm>
            <a:off x="605158" y="1303993"/>
            <a:ext cx="10981683" cy="3993339"/>
          </a:xfrm>
          <a:prstGeom prst="rect">
            <a:avLst/>
          </a:prstGeom>
        </p:spPr>
      </p:pic>
      <p:pic>
        <p:nvPicPr>
          <p:cNvPr id="6" name="Grafik 5">
            <a:extLst>
              <a:ext uri="{FF2B5EF4-FFF2-40B4-BE49-F238E27FC236}">
                <a16:creationId xmlns:a16="http://schemas.microsoft.com/office/drawing/2014/main" id="{2DAAA59D-D178-3879-4759-DFE16758BB61}"/>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Tree>
    <p:extLst>
      <p:ext uri="{BB962C8B-B14F-4D97-AF65-F5344CB8AC3E}">
        <p14:creationId xmlns:p14="http://schemas.microsoft.com/office/powerpoint/2010/main" val="300728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01920-E9A5-C980-E56D-D6F70F82DF4A}"/>
            </a:ext>
          </a:extLst>
        </p:cNvPr>
        <p:cNvGrpSpPr/>
        <p:nvPr/>
      </p:nvGrpSpPr>
      <p:grpSpPr>
        <a:xfrm>
          <a:off x="0" y="0"/>
          <a:ext cx="0" cy="0"/>
          <a:chOff x="0" y="0"/>
          <a:chExt cx="0" cy="0"/>
        </a:xfrm>
      </p:grpSpPr>
      <p:pic>
        <p:nvPicPr>
          <p:cNvPr id="2" name="Grafik 1" descr="Ein Bild, das Text, Schrift, Zahl, Screenshot enthält.&#10;&#10;KI-generierte Inhalte können fehlerhaft sein.">
            <a:extLst>
              <a:ext uri="{FF2B5EF4-FFF2-40B4-BE49-F238E27FC236}">
                <a16:creationId xmlns:a16="http://schemas.microsoft.com/office/drawing/2014/main" id="{464B3F09-BD2C-1D53-A818-AE26234DE654}"/>
              </a:ext>
            </a:extLst>
          </p:cNvPr>
          <p:cNvPicPr>
            <a:picLocks noChangeAspect="1"/>
          </p:cNvPicPr>
          <p:nvPr/>
        </p:nvPicPr>
        <p:blipFill>
          <a:blip r:embed="rId2"/>
          <a:srcRect l="10651" r="24148" b="74946"/>
          <a:stretch>
            <a:fillRect/>
          </a:stretch>
        </p:blipFill>
        <p:spPr>
          <a:xfrm>
            <a:off x="1174844" y="1726810"/>
            <a:ext cx="9842310" cy="1504115"/>
          </a:xfrm>
          <a:prstGeom prst="rect">
            <a:avLst/>
          </a:prstGeom>
        </p:spPr>
      </p:pic>
      <p:pic>
        <p:nvPicPr>
          <p:cNvPr id="9" name="Grafik 8" descr="Ein Bild, das Text, Schrift, Zahl, Screenshot enthält.&#10;&#10;KI-generierte Inhalte können fehlerhaft sein.">
            <a:extLst>
              <a:ext uri="{FF2B5EF4-FFF2-40B4-BE49-F238E27FC236}">
                <a16:creationId xmlns:a16="http://schemas.microsoft.com/office/drawing/2014/main" id="{671EB626-2970-F40E-5844-0FF26E92CF55}"/>
              </a:ext>
            </a:extLst>
          </p:cNvPr>
          <p:cNvPicPr>
            <a:picLocks noChangeAspect="1"/>
          </p:cNvPicPr>
          <p:nvPr/>
        </p:nvPicPr>
        <p:blipFill>
          <a:blip r:embed="rId2"/>
          <a:srcRect t="25054"/>
          <a:stretch>
            <a:fillRect/>
          </a:stretch>
        </p:blipFill>
        <p:spPr>
          <a:xfrm>
            <a:off x="242909" y="3097762"/>
            <a:ext cx="11706181" cy="3489189"/>
          </a:xfrm>
          <a:prstGeom prst="rect">
            <a:avLst/>
          </a:prstGeom>
        </p:spPr>
      </p:pic>
      <p:sp>
        <p:nvSpPr>
          <p:cNvPr id="12" name="Textfeld 11">
            <a:extLst>
              <a:ext uri="{FF2B5EF4-FFF2-40B4-BE49-F238E27FC236}">
                <a16:creationId xmlns:a16="http://schemas.microsoft.com/office/drawing/2014/main" id="{69DDF34C-F7FD-C157-AB99-492CD5C483F6}"/>
              </a:ext>
            </a:extLst>
          </p:cNvPr>
          <p:cNvSpPr txBox="1"/>
          <p:nvPr/>
        </p:nvSpPr>
        <p:spPr>
          <a:xfrm>
            <a:off x="933175" y="1002838"/>
            <a:ext cx="2994893"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Altes Testament</a:t>
            </a:r>
          </a:p>
        </p:txBody>
      </p:sp>
      <p:pic>
        <p:nvPicPr>
          <p:cNvPr id="3" name="Grafik 2">
            <a:extLst>
              <a:ext uri="{FF2B5EF4-FFF2-40B4-BE49-F238E27FC236}">
                <a16:creationId xmlns:a16="http://schemas.microsoft.com/office/drawing/2014/main" id="{A3123CAB-78CF-DE15-DD49-46BDFDBDC57F}"/>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4" name="Textfeld 3">
            <a:extLst>
              <a:ext uri="{FF2B5EF4-FFF2-40B4-BE49-F238E27FC236}">
                <a16:creationId xmlns:a16="http://schemas.microsoft.com/office/drawing/2014/main" id="{5827D4D8-A4D5-6207-45CA-329526D1CCFC}"/>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59741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9A88-8C4B-FA78-4C25-BBE7ED1B6908}"/>
            </a:ext>
          </a:extLst>
        </p:cNvPr>
        <p:cNvGrpSpPr/>
        <p:nvPr/>
      </p:nvGrpSpPr>
      <p:grpSpPr>
        <a:xfrm>
          <a:off x="0" y="0"/>
          <a:ext cx="0" cy="0"/>
          <a:chOff x="0" y="0"/>
          <a:chExt cx="0" cy="0"/>
        </a:xfrm>
      </p:grpSpPr>
      <p:pic>
        <p:nvPicPr>
          <p:cNvPr id="3" name="Grafik 2" descr="Ein Bild, das Text, Screenshot, Schrift, Dokument enthält.&#10;&#10;KI-generierte Inhalte können fehlerhaft sein.">
            <a:extLst>
              <a:ext uri="{FF2B5EF4-FFF2-40B4-BE49-F238E27FC236}">
                <a16:creationId xmlns:a16="http://schemas.microsoft.com/office/drawing/2014/main" id="{ECF781CB-C346-82B3-C85F-B1ACB5525847}"/>
              </a:ext>
            </a:extLst>
          </p:cNvPr>
          <p:cNvPicPr>
            <a:picLocks noChangeAspect="1"/>
          </p:cNvPicPr>
          <p:nvPr/>
        </p:nvPicPr>
        <p:blipFill>
          <a:blip r:embed="rId2"/>
          <a:srcRect l="12443" t="10066" r="21169" b="54683"/>
          <a:stretch>
            <a:fillRect/>
          </a:stretch>
        </p:blipFill>
        <p:spPr>
          <a:xfrm>
            <a:off x="727596" y="2009262"/>
            <a:ext cx="10736808" cy="3789396"/>
          </a:xfrm>
          <a:prstGeom prst="rect">
            <a:avLst/>
          </a:prstGeom>
        </p:spPr>
      </p:pic>
      <p:sp>
        <p:nvSpPr>
          <p:cNvPr id="5" name="Textfeld 4">
            <a:extLst>
              <a:ext uri="{FF2B5EF4-FFF2-40B4-BE49-F238E27FC236}">
                <a16:creationId xmlns:a16="http://schemas.microsoft.com/office/drawing/2014/main" id="{D196520E-9AF7-9E8C-5796-DEC74AAD0741}"/>
              </a:ext>
            </a:extLst>
          </p:cNvPr>
          <p:cNvSpPr txBox="1"/>
          <p:nvPr/>
        </p:nvSpPr>
        <p:spPr>
          <a:xfrm>
            <a:off x="1098828" y="1208631"/>
            <a:ext cx="1600200"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Das Amt</a:t>
            </a:r>
          </a:p>
        </p:txBody>
      </p:sp>
      <p:pic>
        <p:nvPicPr>
          <p:cNvPr id="6" name="Grafik 5">
            <a:extLst>
              <a:ext uri="{FF2B5EF4-FFF2-40B4-BE49-F238E27FC236}">
                <a16:creationId xmlns:a16="http://schemas.microsoft.com/office/drawing/2014/main" id="{C53E6019-54C3-7688-FCAE-F59959785ACF}"/>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25151F78-F355-B533-7422-97C2969A0816}"/>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148830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481D2-CB5F-E60E-5FE9-67C4B403813E}"/>
            </a:ext>
          </a:extLst>
        </p:cNvPr>
        <p:cNvGrpSpPr/>
        <p:nvPr/>
      </p:nvGrpSpPr>
      <p:grpSpPr>
        <a:xfrm>
          <a:off x="0" y="0"/>
          <a:ext cx="0" cy="0"/>
          <a:chOff x="0" y="0"/>
          <a:chExt cx="0" cy="0"/>
        </a:xfrm>
      </p:grpSpPr>
      <p:pic>
        <p:nvPicPr>
          <p:cNvPr id="4" name="Grafik 3" descr="Ein Bild, das Text, Screenshot, Schrift, Dokument enthält.&#10;&#10;KI-generierte Inhalte können fehlerhaft sein.">
            <a:extLst>
              <a:ext uri="{FF2B5EF4-FFF2-40B4-BE49-F238E27FC236}">
                <a16:creationId xmlns:a16="http://schemas.microsoft.com/office/drawing/2014/main" id="{98F7BBCC-CC85-3217-3E55-39032FF73466}"/>
              </a:ext>
            </a:extLst>
          </p:cNvPr>
          <p:cNvPicPr>
            <a:picLocks noChangeAspect="1"/>
          </p:cNvPicPr>
          <p:nvPr/>
        </p:nvPicPr>
        <p:blipFill>
          <a:blip r:embed="rId2"/>
          <a:srcRect l="3250" t="46174" r="1780" b="2211"/>
          <a:stretch>
            <a:fillRect/>
          </a:stretch>
        </p:blipFill>
        <p:spPr>
          <a:xfrm>
            <a:off x="36736" y="1575080"/>
            <a:ext cx="12118527" cy="4377850"/>
          </a:xfrm>
          <a:prstGeom prst="rect">
            <a:avLst/>
          </a:prstGeom>
        </p:spPr>
      </p:pic>
      <p:sp>
        <p:nvSpPr>
          <p:cNvPr id="5" name="Textfeld 4">
            <a:extLst>
              <a:ext uri="{FF2B5EF4-FFF2-40B4-BE49-F238E27FC236}">
                <a16:creationId xmlns:a16="http://schemas.microsoft.com/office/drawing/2014/main" id="{6C214BEE-83CF-DD15-2F32-F34138402A4F}"/>
              </a:ext>
            </a:extLst>
          </p:cNvPr>
          <p:cNvSpPr txBox="1"/>
          <p:nvPr/>
        </p:nvSpPr>
        <p:spPr>
          <a:xfrm>
            <a:off x="1024184" y="772005"/>
            <a:ext cx="1600200" cy="461665"/>
          </a:xfrm>
          <a:prstGeom prst="rect">
            <a:avLst/>
          </a:prstGeom>
          <a:solidFill>
            <a:schemeClr val="bg1"/>
          </a:solidFill>
        </p:spPr>
        <p:txBody>
          <a:bodyPr wrap="square" rtlCol="0">
            <a:spAutoFit/>
          </a:bodyPr>
          <a:lstStyle/>
          <a:p>
            <a:r>
              <a:rPr lang="de-DE" sz="2400" b="1" dirty="0">
                <a:latin typeface="+mj-lt"/>
                <a:cs typeface="FUTURA MEDIUM" panose="020B0602020204020303" pitchFamily="34" charset="-79"/>
              </a:rPr>
              <a:t>Das Amt</a:t>
            </a:r>
          </a:p>
        </p:txBody>
      </p:sp>
      <p:pic>
        <p:nvPicPr>
          <p:cNvPr id="6" name="Grafik 5">
            <a:extLst>
              <a:ext uri="{FF2B5EF4-FFF2-40B4-BE49-F238E27FC236}">
                <a16:creationId xmlns:a16="http://schemas.microsoft.com/office/drawing/2014/main" id="{B5BC1F33-9B79-AF21-B383-02677B412DA3}"/>
              </a:ext>
            </a:extLst>
          </p:cNvPr>
          <p:cNvPicPr>
            <a:picLocks noChangeAspect="1"/>
          </p:cNvPicPr>
          <p:nvPr/>
        </p:nvPicPr>
        <p:blipFill>
          <a:blip r:embed="rId3"/>
          <a:stretch>
            <a:fillRect/>
          </a:stretch>
        </p:blipFill>
        <p:spPr>
          <a:xfrm>
            <a:off x="11064583" y="145703"/>
            <a:ext cx="788898" cy="1085938"/>
          </a:xfrm>
          <a:prstGeom prst="rect">
            <a:avLst/>
          </a:prstGeom>
          <a:solidFill>
            <a:schemeClr val="bg1"/>
          </a:solidFill>
          <a:ln w="12700">
            <a:solidFill>
              <a:schemeClr val="bg1">
                <a:lumMod val="75000"/>
              </a:schemeClr>
            </a:solidFill>
          </a:ln>
          <a:effectLst>
            <a:outerShdw blurRad="50800" dist="142480" dir="2700000" algn="tl" rotWithShape="0">
              <a:prstClr val="black">
                <a:alpha val="40000"/>
              </a:prstClr>
            </a:outerShdw>
          </a:effectLst>
        </p:spPr>
      </p:pic>
      <p:sp>
        <p:nvSpPr>
          <p:cNvPr id="2" name="Textfeld 1">
            <a:extLst>
              <a:ext uri="{FF2B5EF4-FFF2-40B4-BE49-F238E27FC236}">
                <a16:creationId xmlns:a16="http://schemas.microsoft.com/office/drawing/2014/main" id="{ACA86A32-D14F-7718-623F-4ECB55A8D9B9}"/>
              </a:ext>
            </a:extLst>
          </p:cNvPr>
          <p:cNvSpPr txBox="1"/>
          <p:nvPr/>
        </p:nvSpPr>
        <p:spPr>
          <a:xfrm>
            <a:off x="8966200" y="65143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
        <p:nvSpPr>
          <p:cNvPr id="3" name="Textfeld 2">
            <a:extLst>
              <a:ext uri="{FF2B5EF4-FFF2-40B4-BE49-F238E27FC236}">
                <a16:creationId xmlns:a16="http://schemas.microsoft.com/office/drawing/2014/main" id="{A73C4389-AA6B-C75C-27F6-C83ABCE2CB0B}"/>
              </a:ext>
            </a:extLst>
          </p:cNvPr>
          <p:cNvSpPr txBox="1"/>
          <p:nvPr/>
        </p:nvSpPr>
        <p:spPr>
          <a:xfrm>
            <a:off x="9118600" y="6666741"/>
            <a:ext cx="3136900" cy="261610"/>
          </a:xfrm>
          <a:prstGeom prst="rect">
            <a:avLst/>
          </a:prstGeom>
          <a:noFill/>
        </p:spPr>
        <p:txBody>
          <a:bodyPr wrap="square" rtlCol="0">
            <a:spAutoFit/>
          </a:bodyPr>
          <a:lstStyle/>
          <a:p>
            <a:r>
              <a:rPr lang="de-DE" sz="1100" dirty="0">
                <a:solidFill>
                  <a:schemeClr val="tx1">
                    <a:lumMod val="50000"/>
                    <a:lumOff val="50000"/>
                  </a:schemeClr>
                </a:solidFill>
              </a:rPr>
              <a:t>©️ </a:t>
            </a:r>
            <a:r>
              <a:rPr lang="de-DE" sz="1000" dirty="0">
                <a:solidFill>
                  <a:schemeClr val="tx1">
                    <a:lumMod val="50000"/>
                    <a:lumOff val="50000"/>
                  </a:schemeClr>
                </a:solidFill>
              </a:rPr>
              <a:t>St. Michaelsgemeinde Wolfsburg (SELK), Nov. 2025</a:t>
            </a:r>
          </a:p>
        </p:txBody>
      </p:sp>
    </p:spTree>
    <p:extLst>
      <p:ext uri="{BB962C8B-B14F-4D97-AF65-F5344CB8AC3E}">
        <p14:creationId xmlns:p14="http://schemas.microsoft.com/office/powerpoint/2010/main" val="374297439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2678</Words>
  <Application>Microsoft Office PowerPoint</Application>
  <PresentationFormat>Breitbild</PresentationFormat>
  <Paragraphs>209</Paragraphs>
  <Slides>50</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50</vt:i4>
      </vt:variant>
    </vt:vector>
  </HeadingPairs>
  <TitlesOfParts>
    <vt:vector size="55" baseType="lpstr">
      <vt:lpstr>Aptos</vt:lpstr>
      <vt:lpstr>Aptos Display</vt:lpstr>
      <vt:lpstr>Arial</vt:lpstr>
      <vt:lpstr>Calibri</vt:lpstr>
      <vt:lpstr>Office</vt:lpstr>
      <vt:lpstr>PowerPoint-Präsentation</vt:lpstr>
      <vt:lpstr>Warum sitzen wir hier zusammen?</vt:lpstr>
      <vt:lpstr>Was ist für heute geplant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Andreas Krauss</dc:creator>
  <cp:lastModifiedBy>Solveig Schnaudt</cp:lastModifiedBy>
  <cp:revision>22</cp:revision>
  <dcterms:created xsi:type="dcterms:W3CDTF">2025-10-20T08:46:08Z</dcterms:created>
  <dcterms:modified xsi:type="dcterms:W3CDTF">2026-01-05T09:23:32Z</dcterms:modified>
</cp:coreProperties>
</file>